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7" r:id="rId2"/>
    <p:sldId id="538" r:id="rId3"/>
    <p:sldId id="668" r:id="rId4"/>
    <p:sldId id="659" r:id="rId5"/>
    <p:sldId id="687" r:id="rId6"/>
    <p:sldId id="667" r:id="rId7"/>
    <p:sldId id="674" r:id="rId8"/>
    <p:sldId id="703" r:id="rId9"/>
    <p:sldId id="672" r:id="rId10"/>
    <p:sldId id="638" r:id="rId11"/>
    <p:sldId id="746" r:id="rId12"/>
    <p:sldId id="696" r:id="rId13"/>
    <p:sldId id="714" r:id="rId14"/>
    <p:sldId id="718" r:id="rId15"/>
    <p:sldId id="719" r:id="rId16"/>
    <p:sldId id="720" r:id="rId17"/>
    <p:sldId id="721" r:id="rId18"/>
    <p:sldId id="722" r:id="rId19"/>
    <p:sldId id="723" r:id="rId20"/>
    <p:sldId id="724" r:id="rId21"/>
    <p:sldId id="747" r:id="rId22"/>
    <p:sldId id="690" r:id="rId23"/>
    <p:sldId id="695" r:id="rId24"/>
    <p:sldId id="717" r:id="rId25"/>
    <p:sldId id="693" r:id="rId26"/>
    <p:sldId id="716" r:id="rId27"/>
    <p:sldId id="694" r:id="rId28"/>
    <p:sldId id="704" r:id="rId29"/>
    <p:sldId id="697" r:id="rId30"/>
    <p:sldId id="705" r:id="rId31"/>
    <p:sldId id="726" r:id="rId32"/>
    <p:sldId id="727" r:id="rId33"/>
    <p:sldId id="728" r:id="rId34"/>
    <p:sldId id="730" r:id="rId35"/>
    <p:sldId id="731" r:id="rId36"/>
    <p:sldId id="729" r:id="rId37"/>
    <p:sldId id="733" r:id="rId38"/>
    <p:sldId id="734" r:id="rId39"/>
    <p:sldId id="736" r:id="rId40"/>
    <p:sldId id="735" r:id="rId41"/>
    <p:sldId id="700" r:id="rId42"/>
    <p:sldId id="707" r:id="rId43"/>
    <p:sldId id="702" r:id="rId44"/>
    <p:sldId id="710" r:id="rId45"/>
    <p:sldId id="737" r:id="rId46"/>
    <p:sldId id="738" r:id="rId47"/>
    <p:sldId id="739" r:id="rId48"/>
    <p:sldId id="741" r:id="rId49"/>
    <p:sldId id="740" r:id="rId50"/>
    <p:sldId id="742" r:id="rId51"/>
    <p:sldId id="743" r:id="rId52"/>
    <p:sldId id="744" r:id="rId53"/>
    <p:sldId id="692" r:id="rId54"/>
    <p:sldId id="642" r:id="rId55"/>
    <p:sldId id="352" r:id="rId56"/>
  </p:sldIdLst>
  <p:sldSz cx="9144000" cy="6858000" type="screen4x3"/>
  <p:notesSz cx="9296400" cy="7010400"/>
  <p:defaultTextStyle>
    <a:defPPr>
      <a:defRPr lang="es-CO"/>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280" autoAdjust="0"/>
  </p:normalViewPr>
  <p:slideViewPr>
    <p:cSldViewPr>
      <p:cViewPr>
        <p:scale>
          <a:sx n="60" d="100"/>
          <a:sy n="60" d="100"/>
        </p:scale>
        <p:origin x="162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192.168.0.9\Doc%20Users\Temas%20Generales\Economico\Bases%20de%20Datos\BD%20Az&#250;car\BD%20Precios%20consumidor%20dif%20pais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erebolledo\OneDrive%20-%20Asoca&#241;a\Presentaciones\Presentaciones%202017\Soporte%20present-ju-2017-Rioca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jerebolledo\OneDrive%20-%20Asoca&#241;a\Presentaciones\Presentaciones%202017\Soporte%20present-ju-2017-Rio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hart>
    <c:title>
      <c:tx>
        <c:strRef>
          <c:f>'[BD Precios consumidor dif paises.xlsx]jun-17'!$A$63</c:f>
          <c:strCache>
            <c:ptCount val="1"/>
            <c:pt idx="0">
              <c:v>Precios en USD de 1 kg de azúcar - 14 junio 2017</c:v>
            </c:pt>
          </c:strCache>
        </c:strRef>
      </c:tx>
      <c:layout>
        <c:manualLayout>
          <c:xMode val="edge"/>
          <c:yMode val="edge"/>
          <c:x val="0.13891825237326505"/>
          <c:y val="1.0575804313120656E-2"/>
        </c:manualLayout>
      </c:layout>
      <c:overlay val="0"/>
      <c:txPr>
        <a:bodyPr/>
        <a:lstStyle/>
        <a:p>
          <a:pPr>
            <a:defRPr sz="1400" b="1"/>
          </a:pPr>
          <a:endParaRPr lang="es-CO"/>
        </a:p>
      </c:txPr>
    </c:title>
    <c:autoTitleDeleted val="0"/>
    <c:plotArea>
      <c:layout>
        <c:manualLayout>
          <c:layoutTarget val="inner"/>
          <c:xMode val="edge"/>
          <c:yMode val="edge"/>
          <c:x val="0.30764339603993013"/>
          <c:y val="0.11459068358294976"/>
          <c:w val="0.73498147982548212"/>
          <c:h val="0.87092585236934394"/>
        </c:manualLayout>
      </c:layout>
      <c:barChart>
        <c:barDir val="bar"/>
        <c:grouping val="clustered"/>
        <c:varyColors val="0"/>
        <c:ser>
          <c:idx val="0"/>
          <c:order val="0"/>
          <c:tx>
            <c:v>Precio en USD</c:v>
          </c:tx>
          <c:spPr>
            <a:solidFill>
              <a:srgbClr val="C00000"/>
            </a:solidFill>
          </c:spPr>
          <c:invertIfNegative val="0"/>
          <c:dPt>
            <c:idx val="0"/>
            <c:invertIfNegative val="0"/>
            <c:bubble3D val="0"/>
            <c:spPr>
              <a:solidFill>
                <a:srgbClr val="92D050"/>
              </a:solidFill>
            </c:spPr>
            <c:extLst>
              <c:ext xmlns:c16="http://schemas.microsoft.com/office/drawing/2014/chart" uri="{C3380CC4-5D6E-409C-BE32-E72D297353CC}">
                <c16:uniqueId val="{00000001-C663-4DA8-8F76-DA5AD519A96A}"/>
              </c:ext>
            </c:extLst>
          </c:dPt>
          <c:dPt>
            <c:idx val="2"/>
            <c:invertIfNegative val="0"/>
            <c:bubble3D val="0"/>
            <c:extLst>
              <c:ext xmlns:c16="http://schemas.microsoft.com/office/drawing/2014/chart" uri="{C3380CC4-5D6E-409C-BE32-E72D297353CC}">
                <c16:uniqueId val="{00000002-C663-4DA8-8F76-DA5AD519A96A}"/>
              </c:ext>
            </c:extLst>
          </c:dPt>
          <c:dPt>
            <c:idx val="3"/>
            <c:invertIfNegative val="0"/>
            <c:bubble3D val="0"/>
            <c:extLst>
              <c:ext xmlns:c16="http://schemas.microsoft.com/office/drawing/2014/chart" uri="{C3380CC4-5D6E-409C-BE32-E72D297353CC}">
                <c16:uniqueId val="{00000003-C663-4DA8-8F76-DA5AD519A96A}"/>
              </c:ext>
            </c:extLst>
          </c:dPt>
          <c:dPt>
            <c:idx val="4"/>
            <c:invertIfNegative val="0"/>
            <c:bubble3D val="0"/>
            <c:extLst>
              <c:ext xmlns:c16="http://schemas.microsoft.com/office/drawing/2014/chart" uri="{C3380CC4-5D6E-409C-BE32-E72D297353CC}">
                <c16:uniqueId val="{00000004-C663-4DA8-8F76-DA5AD519A96A}"/>
              </c:ext>
            </c:extLst>
          </c:dPt>
          <c:dPt>
            <c:idx val="5"/>
            <c:invertIfNegative val="0"/>
            <c:bubble3D val="0"/>
            <c:extLst>
              <c:ext xmlns:c16="http://schemas.microsoft.com/office/drawing/2014/chart" uri="{C3380CC4-5D6E-409C-BE32-E72D297353CC}">
                <c16:uniqueId val="{00000005-C663-4DA8-8F76-DA5AD519A96A}"/>
              </c:ext>
            </c:extLst>
          </c:dPt>
          <c:dPt>
            <c:idx val="6"/>
            <c:invertIfNegative val="0"/>
            <c:bubble3D val="0"/>
            <c:spPr>
              <a:solidFill>
                <a:srgbClr val="FFFF00"/>
              </a:solidFill>
            </c:spPr>
            <c:extLst>
              <c:ext xmlns:c16="http://schemas.microsoft.com/office/drawing/2014/chart" uri="{C3380CC4-5D6E-409C-BE32-E72D297353CC}">
                <c16:uniqueId val="{00000007-C663-4DA8-8F76-DA5AD519A96A}"/>
              </c:ext>
            </c:extLst>
          </c:dPt>
          <c:dPt>
            <c:idx val="7"/>
            <c:invertIfNegative val="0"/>
            <c:bubble3D val="0"/>
            <c:extLst>
              <c:ext xmlns:c16="http://schemas.microsoft.com/office/drawing/2014/chart" uri="{C3380CC4-5D6E-409C-BE32-E72D297353CC}">
                <c16:uniqueId val="{00000008-C663-4DA8-8F76-DA5AD519A96A}"/>
              </c:ext>
            </c:extLst>
          </c:dPt>
          <c:dPt>
            <c:idx val="8"/>
            <c:invertIfNegative val="0"/>
            <c:bubble3D val="0"/>
            <c:extLst>
              <c:ext xmlns:c16="http://schemas.microsoft.com/office/drawing/2014/chart" uri="{C3380CC4-5D6E-409C-BE32-E72D297353CC}">
                <c16:uniqueId val="{00000009-C663-4DA8-8F76-DA5AD519A96A}"/>
              </c:ext>
            </c:extLst>
          </c:dPt>
          <c:dPt>
            <c:idx val="9"/>
            <c:invertIfNegative val="0"/>
            <c:bubble3D val="0"/>
            <c:spPr>
              <a:solidFill>
                <a:srgbClr val="0070C0"/>
              </a:solidFill>
            </c:spPr>
            <c:extLst>
              <c:ext xmlns:c16="http://schemas.microsoft.com/office/drawing/2014/chart" uri="{C3380CC4-5D6E-409C-BE32-E72D297353CC}">
                <c16:uniqueId val="{0000000B-C663-4DA8-8F76-DA5AD519A96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'[BD Precios consumidor dif paises.xlsx]jun-17'!$A$3:$A$17</c:f>
              <c:strCache>
                <c:ptCount val="15"/>
                <c:pt idx="0">
                  <c:v>Londres N° 5</c:v>
                </c:pt>
                <c:pt idx="1">
                  <c:v>Brasil</c:v>
                </c:pt>
                <c:pt idx="2">
                  <c:v>El Salvador </c:v>
                </c:pt>
                <c:pt idx="3">
                  <c:v>Ecuador</c:v>
                </c:pt>
                <c:pt idx="4">
                  <c:v>Perú</c:v>
                </c:pt>
                <c:pt idx="5">
                  <c:v>Chile</c:v>
                </c:pt>
                <c:pt idx="6">
                  <c:v>Colombia</c:v>
                </c:pt>
                <c:pt idx="7">
                  <c:v>Argentina</c:v>
                </c:pt>
                <c:pt idx="8">
                  <c:v>Costa Rica</c:v>
                </c:pt>
                <c:pt idx="9">
                  <c:v>Promedio</c:v>
                </c:pt>
                <c:pt idx="10">
                  <c:v>Panamá</c:v>
                </c:pt>
                <c:pt idx="11">
                  <c:v>Estados Unidos</c:v>
                </c:pt>
                <c:pt idx="12">
                  <c:v>México </c:v>
                </c:pt>
                <c:pt idx="13">
                  <c:v>Uruguay </c:v>
                </c:pt>
                <c:pt idx="14">
                  <c:v>Rep. Dominicana</c:v>
                </c:pt>
              </c:strCache>
            </c:strRef>
          </c:cat>
          <c:val>
            <c:numRef>
              <c:f>'[BD Precios consumidor dif paises.xlsx]jun-17'!$B$3:$B$17</c:f>
              <c:numCache>
                <c:formatCode>#,##0.00</c:formatCode>
                <c:ptCount val="15"/>
                <c:pt idx="0">
                  <c:v>0.40160000000000001</c:v>
                </c:pt>
                <c:pt idx="1">
                  <c:v>0.852829037669666</c:v>
                </c:pt>
                <c:pt idx="2">
                  <c:v>0.9</c:v>
                </c:pt>
                <c:pt idx="3">
                  <c:v>0.92</c:v>
                </c:pt>
                <c:pt idx="4">
                  <c:v>0.98522167487684731</c:v>
                </c:pt>
                <c:pt idx="5">
                  <c:v>0.98582624524262996</c:v>
                </c:pt>
                <c:pt idx="6">
                  <c:v>0.99057965578928231</c:v>
                </c:pt>
                <c:pt idx="7">
                  <c:v>1.1171705072029756</c:v>
                </c:pt>
                <c:pt idx="8">
                  <c:v>1.1438941394607576</c:v>
                </c:pt>
                <c:pt idx="9">
                  <c:v>1.1445268450721606</c:v>
                </c:pt>
                <c:pt idx="10">
                  <c:v>1.2345872</c:v>
                </c:pt>
                <c:pt idx="11">
                  <c:v>1.3117488999999998</c:v>
                </c:pt>
                <c:pt idx="12">
                  <c:v>1.4243351287403461</c:v>
                </c:pt>
                <c:pt idx="13">
                  <c:v>1.4458817057172277</c:v>
                </c:pt>
                <c:pt idx="14">
                  <c:v>1.5667747912383565</c:v>
                </c:pt>
              </c:numCache>
            </c:numRef>
          </c:val>
          <c:extLst>
            <c:ext xmlns:c16="http://schemas.microsoft.com/office/drawing/2014/chart" uri="{C3380CC4-5D6E-409C-BE32-E72D297353CC}">
              <c16:uniqueId val="{0000000C-C663-4DA8-8F76-DA5AD519A96A}"/>
            </c:ext>
          </c:extLst>
        </c:ser>
        <c:dLbls>
          <c:showLegendKey val="0"/>
          <c:showVal val="0"/>
          <c:showCatName val="0"/>
          <c:showSerName val="0"/>
          <c:showPercent val="0"/>
          <c:showBubbleSize val="0"/>
        </c:dLbls>
        <c:gapWidth val="150"/>
        <c:axId val="596880008"/>
        <c:axId val="596880400"/>
      </c:barChart>
      <c:catAx>
        <c:axId val="596880008"/>
        <c:scaling>
          <c:orientation val="minMax"/>
        </c:scaling>
        <c:delete val="0"/>
        <c:axPos val="l"/>
        <c:numFmt formatCode="General" sourceLinked="0"/>
        <c:majorTickMark val="out"/>
        <c:minorTickMark val="none"/>
        <c:tickLblPos val="nextTo"/>
        <c:crossAx val="596880400"/>
        <c:crosses val="autoZero"/>
        <c:auto val="1"/>
        <c:lblAlgn val="ctr"/>
        <c:lblOffset val="100"/>
        <c:noMultiLvlLbl val="0"/>
      </c:catAx>
      <c:valAx>
        <c:axId val="596880400"/>
        <c:scaling>
          <c:orientation val="minMax"/>
        </c:scaling>
        <c:delete val="1"/>
        <c:axPos val="b"/>
        <c:numFmt formatCode="#,##0.00" sourceLinked="1"/>
        <c:majorTickMark val="out"/>
        <c:minorTickMark val="none"/>
        <c:tickLblPos val="nextTo"/>
        <c:crossAx val="596880008"/>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Participación mercado precios distorsionados (Z - eje izq) y niveles de precios observados entre mercados de precios favorabes y mercados de precios distorsionados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7.1143381846128492E-2"/>
          <c:y val="0.16518582414844316"/>
          <c:w val="0.87343010162878054"/>
          <c:h val="0.66778342943200208"/>
        </c:manualLayout>
      </c:layout>
      <c:lineChart>
        <c:grouping val="standard"/>
        <c:varyColors val="0"/>
        <c:ser>
          <c:idx val="2"/>
          <c:order val="0"/>
          <c:tx>
            <c:strRef>
              <c:f>'Y - Z'!$Z$4</c:f>
              <c:strCache>
                <c:ptCount val="1"/>
                <c:pt idx="0">
                  <c:v>Bco MNT
$/qq</c:v>
                </c:pt>
              </c:strCache>
            </c:strRef>
          </c:tx>
          <c:spPr>
            <a:ln w="28575" cap="rnd">
              <a:solidFill>
                <a:srgbClr val="002060"/>
              </a:solidFill>
              <a:prstDash val="solid"/>
              <a:round/>
            </a:ln>
            <a:effectLst/>
          </c:spPr>
          <c:marker>
            <c:symbol val="none"/>
          </c:marker>
          <c:cat>
            <c:numRef>
              <c:f>'Y - Z'!$W$5:$W$201</c:f>
              <c:numCache>
                <c:formatCode>mmm\-yy</c:formatCode>
                <c:ptCount val="19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numCache>
            </c:numRef>
          </c:cat>
          <c:val>
            <c:numRef>
              <c:f>'Y - Z'!$Z$5:$Z$201</c:f>
              <c:numCache>
                <c:formatCode>#,##0</c:formatCode>
                <c:ptCount val="197"/>
                <c:pt idx="0">
                  <c:v>50035.555505895994</c:v>
                </c:pt>
                <c:pt idx="1">
                  <c:v>50061.904336479864</c:v>
                </c:pt>
                <c:pt idx="2">
                  <c:v>50091.506113253752</c:v>
                </c:pt>
                <c:pt idx="3">
                  <c:v>50391.805747275183</c:v>
                </c:pt>
                <c:pt idx="4">
                  <c:v>50327.725220500361</c:v>
                </c:pt>
                <c:pt idx="5">
                  <c:v>52710</c:v>
                </c:pt>
                <c:pt idx="6">
                  <c:v>52558</c:v>
                </c:pt>
                <c:pt idx="7">
                  <c:v>52167</c:v>
                </c:pt>
                <c:pt idx="8">
                  <c:v>52016</c:v>
                </c:pt>
                <c:pt idx="9">
                  <c:v>51921.710539854794</c:v>
                </c:pt>
                <c:pt idx="10">
                  <c:v>51791.706714145286</c:v>
                </c:pt>
                <c:pt idx="11">
                  <c:v>51828.729129548563</c:v>
                </c:pt>
                <c:pt idx="12">
                  <c:v>51966.701618604704</c:v>
                </c:pt>
                <c:pt idx="13">
                  <c:v>52001.637499294578</c:v>
                </c:pt>
                <c:pt idx="14">
                  <c:v>51972.008048428019</c:v>
                </c:pt>
                <c:pt idx="15">
                  <c:v>51917.122634781772</c:v>
                </c:pt>
                <c:pt idx="16">
                  <c:v>51201.483045757668</c:v>
                </c:pt>
                <c:pt idx="17">
                  <c:v>50968.693830418604</c:v>
                </c:pt>
                <c:pt idx="18">
                  <c:v>50997.322862667359</c:v>
                </c:pt>
                <c:pt idx="19">
                  <c:v>50894.98589134193</c:v>
                </c:pt>
                <c:pt idx="20">
                  <c:v>50848.310557579447</c:v>
                </c:pt>
                <c:pt idx="21">
                  <c:v>50894.183050630505</c:v>
                </c:pt>
                <c:pt idx="22">
                  <c:v>50794.237736636569</c:v>
                </c:pt>
                <c:pt idx="23">
                  <c:v>51936.044332667727</c:v>
                </c:pt>
                <c:pt idx="24">
                  <c:v>52372.118824346173</c:v>
                </c:pt>
                <c:pt idx="25">
                  <c:v>51787.878961428709</c:v>
                </c:pt>
                <c:pt idx="26">
                  <c:v>51032.450307000872</c:v>
                </c:pt>
                <c:pt idx="27">
                  <c:v>49934.58465549555</c:v>
                </c:pt>
                <c:pt idx="28">
                  <c:v>50324.295549563802</c:v>
                </c:pt>
                <c:pt idx="29">
                  <c:v>47197.285763393265</c:v>
                </c:pt>
                <c:pt idx="30">
                  <c:v>47048.535255314608</c:v>
                </c:pt>
                <c:pt idx="31">
                  <c:v>46789.246144531491</c:v>
                </c:pt>
                <c:pt idx="32">
                  <c:v>44872.076240331669</c:v>
                </c:pt>
                <c:pt idx="33">
                  <c:v>44148.663966174659</c:v>
                </c:pt>
                <c:pt idx="34">
                  <c:v>45405.905828501483</c:v>
                </c:pt>
                <c:pt idx="35">
                  <c:v>46779.484663159732</c:v>
                </c:pt>
                <c:pt idx="36">
                  <c:v>46364.146491274616</c:v>
                </c:pt>
                <c:pt idx="37">
                  <c:v>43639.053940035155</c:v>
                </c:pt>
                <c:pt idx="38">
                  <c:v>43163.79617583644</c:v>
                </c:pt>
                <c:pt idx="39">
                  <c:v>43894.948550102737</c:v>
                </c:pt>
                <c:pt idx="40">
                  <c:v>40507.738280874815</c:v>
                </c:pt>
                <c:pt idx="41">
                  <c:v>41578.813031902675</c:v>
                </c:pt>
                <c:pt idx="42">
                  <c:v>41631.88919127897</c:v>
                </c:pt>
                <c:pt idx="43">
                  <c:v>43872.914749042553</c:v>
                </c:pt>
                <c:pt idx="44">
                  <c:v>42729.171876881686</c:v>
                </c:pt>
                <c:pt idx="45">
                  <c:v>42562.95509593012</c:v>
                </c:pt>
                <c:pt idx="46">
                  <c:v>43042.962593189186</c:v>
                </c:pt>
                <c:pt idx="47">
                  <c:v>42131.888757615205</c:v>
                </c:pt>
                <c:pt idx="48">
                  <c:v>42866.2681393659</c:v>
                </c:pt>
                <c:pt idx="49">
                  <c:v>43244.767357019511</c:v>
                </c:pt>
                <c:pt idx="50">
                  <c:v>43762.79372863171</c:v>
                </c:pt>
                <c:pt idx="51">
                  <c:v>43741.315486552441</c:v>
                </c:pt>
                <c:pt idx="52">
                  <c:v>45988.867236817649</c:v>
                </c:pt>
                <c:pt idx="53">
                  <c:v>46365.044618658263</c:v>
                </c:pt>
                <c:pt idx="54">
                  <c:v>46975.340892006141</c:v>
                </c:pt>
                <c:pt idx="55">
                  <c:v>46770.513353264563</c:v>
                </c:pt>
                <c:pt idx="56">
                  <c:v>47489.431197825303</c:v>
                </c:pt>
                <c:pt idx="57">
                  <c:v>45761.330106459325</c:v>
                </c:pt>
                <c:pt idx="58">
                  <c:v>43461.531274460358</c:v>
                </c:pt>
                <c:pt idx="59">
                  <c:v>46709.539522007908</c:v>
                </c:pt>
                <c:pt idx="60">
                  <c:v>49184.340040237752</c:v>
                </c:pt>
                <c:pt idx="61">
                  <c:v>54048.065242640056</c:v>
                </c:pt>
                <c:pt idx="62">
                  <c:v>55747.201956279074</c:v>
                </c:pt>
                <c:pt idx="63">
                  <c:v>65336.036144147627</c:v>
                </c:pt>
                <c:pt idx="64">
                  <c:v>64600.120848183753</c:v>
                </c:pt>
                <c:pt idx="65">
                  <c:v>63917.436004035175</c:v>
                </c:pt>
                <c:pt idx="66">
                  <c:v>68096.662771636649</c:v>
                </c:pt>
                <c:pt idx="67">
                  <c:v>67802.994996293361</c:v>
                </c:pt>
                <c:pt idx="68">
                  <c:v>58206.790999846482</c:v>
                </c:pt>
                <c:pt idx="69">
                  <c:v>53092.42829596025</c:v>
                </c:pt>
                <c:pt idx="70">
                  <c:v>52446.370496317606</c:v>
                </c:pt>
                <c:pt idx="71">
                  <c:v>61049.579166772084</c:v>
                </c:pt>
                <c:pt idx="72">
                  <c:v>47442.598049588923</c:v>
                </c:pt>
                <c:pt idx="73">
                  <c:v>46700.034035324723</c:v>
                </c:pt>
                <c:pt idx="74">
                  <c:v>52176.464162833319</c:v>
                </c:pt>
                <c:pt idx="75">
                  <c:v>54670.267975795636</c:v>
                </c:pt>
                <c:pt idx="76">
                  <c:v>52762.208604047119</c:v>
                </c:pt>
                <c:pt idx="77">
                  <c:v>53979.194693735379</c:v>
                </c:pt>
                <c:pt idx="78">
                  <c:v>43890.138315677563</c:v>
                </c:pt>
                <c:pt idx="79">
                  <c:v>42520.826208717983</c:v>
                </c:pt>
                <c:pt idx="80">
                  <c:v>41925.216369311747</c:v>
                </c:pt>
                <c:pt idx="81">
                  <c:v>41378.481281416585</c:v>
                </c:pt>
                <c:pt idx="82">
                  <c:v>43837.534279680789</c:v>
                </c:pt>
                <c:pt idx="83">
                  <c:v>47538.638218855587</c:v>
                </c:pt>
                <c:pt idx="84">
                  <c:v>47739.361822714403</c:v>
                </c:pt>
                <c:pt idx="85">
                  <c:v>46231.691173111278</c:v>
                </c:pt>
                <c:pt idx="86">
                  <c:v>47005.120533504931</c:v>
                </c:pt>
                <c:pt idx="87">
                  <c:v>42793.247469813083</c:v>
                </c:pt>
                <c:pt idx="88">
                  <c:v>43830.175663417438</c:v>
                </c:pt>
                <c:pt idx="89">
                  <c:v>46752.951673415875</c:v>
                </c:pt>
                <c:pt idx="90">
                  <c:v>46959.505416846448</c:v>
                </c:pt>
                <c:pt idx="91">
                  <c:v>46334.671316777261</c:v>
                </c:pt>
                <c:pt idx="92">
                  <c:v>51144.657928314758</c:v>
                </c:pt>
                <c:pt idx="93">
                  <c:v>62648.106629213675</c:v>
                </c:pt>
                <c:pt idx="94">
                  <c:v>60512.061454716801</c:v>
                </c:pt>
                <c:pt idx="95">
                  <c:v>56658.386225150316</c:v>
                </c:pt>
                <c:pt idx="96">
                  <c:v>54903.075627672202</c:v>
                </c:pt>
                <c:pt idx="97">
                  <c:v>62260.583066307525</c:v>
                </c:pt>
                <c:pt idx="98">
                  <c:v>64175.348120436378</c:v>
                </c:pt>
                <c:pt idx="99">
                  <c:v>62088.764011035659</c:v>
                </c:pt>
                <c:pt idx="100">
                  <c:v>63349.10549464653</c:v>
                </c:pt>
                <c:pt idx="101">
                  <c:v>59653.671063315276</c:v>
                </c:pt>
                <c:pt idx="102">
                  <c:v>59221.932742155717</c:v>
                </c:pt>
                <c:pt idx="103">
                  <c:v>58902.663048121387</c:v>
                </c:pt>
                <c:pt idx="104">
                  <c:v>59771.782283047585</c:v>
                </c:pt>
                <c:pt idx="105">
                  <c:v>61094.258511786371</c:v>
                </c:pt>
                <c:pt idx="106">
                  <c:v>63773.397143806673</c:v>
                </c:pt>
                <c:pt idx="107">
                  <c:v>64747.574096670643</c:v>
                </c:pt>
                <c:pt idx="108">
                  <c:v>73833.537894742622</c:v>
                </c:pt>
                <c:pt idx="109">
                  <c:v>77638.50923816931</c:v>
                </c:pt>
                <c:pt idx="110">
                  <c:v>75930.71196651319</c:v>
                </c:pt>
                <c:pt idx="111">
                  <c:v>77557.270055392641</c:v>
                </c:pt>
                <c:pt idx="112">
                  <c:v>85918.618992235031</c:v>
                </c:pt>
                <c:pt idx="113">
                  <c:v>83808.651857394769</c:v>
                </c:pt>
                <c:pt idx="114">
                  <c:v>84168.093663401727</c:v>
                </c:pt>
                <c:pt idx="115">
                  <c:v>73570.987289960482</c:v>
                </c:pt>
                <c:pt idx="116">
                  <c:v>66384.717510024959</c:v>
                </c:pt>
                <c:pt idx="117">
                  <c:v>67674.171940910615</c:v>
                </c:pt>
                <c:pt idx="118">
                  <c:v>79300.412525508204</c:v>
                </c:pt>
                <c:pt idx="119">
                  <c:v>83078.233244994917</c:v>
                </c:pt>
                <c:pt idx="120">
                  <c:v>79849.176998280323</c:v>
                </c:pt>
                <c:pt idx="121">
                  <c:v>76335.836063224022</c:v>
                </c:pt>
                <c:pt idx="122">
                  <c:v>79310.158847257713</c:v>
                </c:pt>
                <c:pt idx="123">
                  <c:v>81871.611632817163</c:v>
                </c:pt>
                <c:pt idx="124">
                  <c:v>82281.594795165933</c:v>
                </c:pt>
                <c:pt idx="125">
                  <c:v>73859.909239866072</c:v>
                </c:pt>
                <c:pt idx="126">
                  <c:v>74492.066093411355</c:v>
                </c:pt>
                <c:pt idx="127">
                  <c:v>72551.776925987506</c:v>
                </c:pt>
                <c:pt idx="128">
                  <c:v>74036.366492165354</c:v>
                </c:pt>
                <c:pt idx="129">
                  <c:v>75454.125291114047</c:v>
                </c:pt>
                <c:pt idx="130">
                  <c:v>78050.628629233892</c:v>
                </c:pt>
                <c:pt idx="131">
                  <c:v>76943.091037640188</c:v>
                </c:pt>
                <c:pt idx="132">
                  <c:v>78075.189284710665</c:v>
                </c:pt>
                <c:pt idx="133">
                  <c:v>75534.428787255689</c:v>
                </c:pt>
                <c:pt idx="134">
                  <c:v>72232.839825065777</c:v>
                </c:pt>
                <c:pt idx="135">
                  <c:v>71675.976821037097</c:v>
                </c:pt>
                <c:pt idx="136">
                  <c:v>73102.440926096999</c:v>
                </c:pt>
                <c:pt idx="137">
                  <c:v>68425.981240203764</c:v>
                </c:pt>
                <c:pt idx="138">
                  <c:v>62759.110825823147</c:v>
                </c:pt>
                <c:pt idx="139">
                  <c:v>63063.25526134816</c:v>
                </c:pt>
                <c:pt idx="140">
                  <c:v>61242.49590784678</c:v>
                </c:pt>
                <c:pt idx="141">
                  <c:v>60884.843167101732</c:v>
                </c:pt>
                <c:pt idx="142">
                  <c:v>62801.375681543112</c:v>
                </c:pt>
                <c:pt idx="143">
                  <c:v>61712.763385723178</c:v>
                </c:pt>
                <c:pt idx="144">
                  <c:v>60180.933848612804</c:v>
                </c:pt>
                <c:pt idx="145">
                  <c:v>60000.564474168612</c:v>
                </c:pt>
                <c:pt idx="146">
                  <c:v>61231.497082257163</c:v>
                </c:pt>
                <c:pt idx="147">
                  <c:v>70010.038666510867</c:v>
                </c:pt>
                <c:pt idx="148">
                  <c:v>66290.13575233311</c:v>
                </c:pt>
                <c:pt idx="149">
                  <c:v>63925.926059890255</c:v>
                </c:pt>
                <c:pt idx="150">
                  <c:v>59971.920547469548</c:v>
                </c:pt>
                <c:pt idx="151">
                  <c:v>60181.789110822036</c:v>
                </c:pt>
                <c:pt idx="152">
                  <c:v>59680.946103602102</c:v>
                </c:pt>
                <c:pt idx="153">
                  <c:v>59318.852516532228</c:v>
                </c:pt>
                <c:pt idx="154">
                  <c:v>60641.337123425263</c:v>
                </c:pt>
                <c:pt idx="155">
                  <c:v>61202.524511129624</c:v>
                </c:pt>
                <c:pt idx="156">
                  <c:v>61883.389346067888</c:v>
                </c:pt>
                <c:pt idx="157">
                  <c:v>63366.719604891914</c:v>
                </c:pt>
                <c:pt idx="158">
                  <c:v>68121.294674124569</c:v>
                </c:pt>
                <c:pt idx="159">
                  <c:v>69091.187157527762</c:v>
                </c:pt>
                <c:pt idx="160">
                  <c:v>68121.293018880795</c:v>
                </c:pt>
                <c:pt idx="161">
                  <c:v>67228.600499643115</c:v>
                </c:pt>
                <c:pt idx="162">
                  <c:v>66174.164495592195</c:v>
                </c:pt>
                <c:pt idx="163">
                  <c:v>65986.811543102362</c:v>
                </c:pt>
                <c:pt idx="164">
                  <c:v>64855.136743829673</c:v>
                </c:pt>
                <c:pt idx="165">
                  <c:v>64893.662076999644</c:v>
                </c:pt>
                <c:pt idx="166">
                  <c:v>67825.327069546096</c:v>
                </c:pt>
                <c:pt idx="167">
                  <c:v>71405.801510018311</c:v>
                </c:pt>
                <c:pt idx="168">
                  <c:v>71969.342913261033</c:v>
                </c:pt>
                <c:pt idx="169">
                  <c:v>72995.488882575679</c:v>
                </c:pt>
                <c:pt idx="170">
                  <c:v>75793.012372282858</c:v>
                </c:pt>
                <c:pt idx="171">
                  <c:v>81852.726651712888</c:v>
                </c:pt>
                <c:pt idx="172">
                  <c:v>88200.513213706567</c:v>
                </c:pt>
                <c:pt idx="173">
                  <c:v>83633.586745619425</c:v>
                </c:pt>
                <c:pt idx="174">
                  <c:v>84173.60494060858</c:v>
                </c:pt>
                <c:pt idx="175">
                  <c:v>86076.220338848114</c:v>
                </c:pt>
                <c:pt idx="176">
                  <c:v>90103.63792591574</c:v>
                </c:pt>
                <c:pt idx="177">
                  <c:v>91858.580734481759</c:v>
                </c:pt>
                <c:pt idx="178">
                  <c:v>98944.094351339983</c:v>
                </c:pt>
                <c:pt idx="179">
                  <c:v>104534.59996181082</c:v>
                </c:pt>
                <c:pt idx="180">
                  <c:v>111835.12603393472</c:v>
                </c:pt>
                <c:pt idx="181">
                  <c:v>110974.8351416667</c:v>
                </c:pt>
                <c:pt idx="182">
                  <c:v>109801.14339368042</c:v>
                </c:pt>
                <c:pt idx="183">
                  <c:v>108694.00588865358</c:v>
                </c:pt>
                <c:pt idx="184">
                  <c:v>116637.23673482888</c:v>
                </c:pt>
                <c:pt idx="185">
                  <c:v>119456.82247117412</c:v>
                </c:pt>
                <c:pt idx="186">
                  <c:v>117417.3139919074</c:v>
                </c:pt>
                <c:pt idx="187">
                  <c:v>112207.22457261107</c:v>
                </c:pt>
                <c:pt idx="188">
                  <c:v>103853.06266415522</c:v>
                </c:pt>
                <c:pt idx="189">
                  <c:v>102526.47888007376</c:v>
                </c:pt>
                <c:pt idx="190">
                  <c:v>102369.00444244617</c:v>
                </c:pt>
                <c:pt idx="191">
                  <c:v>100278.45526882102</c:v>
                </c:pt>
                <c:pt idx="192">
                  <c:v>100938.8504677751</c:v>
                </c:pt>
                <c:pt idx="193">
                  <c:v>100245.42905393707</c:v>
                </c:pt>
                <c:pt idx="194">
                  <c:v>94860.297195452731</c:v>
                </c:pt>
                <c:pt idx="195">
                  <c:v>92084.596867540036</c:v>
                </c:pt>
                <c:pt idx="196">
                  <c:v>106926.43889649402</c:v>
                </c:pt>
              </c:numCache>
            </c:numRef>
          </c:val>
          <c:smooth val="0"/>
          <c:extLst>
            <c:ext xmlns:c16="http://schemas.microsoft.com/office/drawing/2014/chart" uri="{C3380CC4-5D6E-409C-BE32-E72D297353CC}">
              <c16:uniqueId val="{00000000-07BE-4852-8F2E-FAE6F8CA6DF2}"/>
            </c:ext>
          </c:extLst>
        </c:ser>
        <c:ser>
          <c:idx val="3"/>
          <c:order val="1"/>
          <c:tx>
            <c:strRef>
              <c:f>'Y - Z'!$AA$4</c:f>
              <c:strCache>
                <c:ptCount val="1"/>
                <c:pt idx="0">
                  <c:v>Bco exp sin gastos variables
$/qq</c:v>
                </c:pt>
              </c:strCache>
            </c:strRef>
          </c:tx>
          <c:spPr>
            <a:ln w="28575" cap="rnd">
              <a:solidFill>
                <a:schemeClr val="accent4"/>
              </a:solidFill>
              <a:round/>
            </a:ln>
            <a:effectLst/>
          </c:spPr>
          <c:marker>
            <c:symbol val="none"/>
          </c:marker>
          <c:cat>
            <c:numRef>
              <c:f>'Y - Z'!$W$5:$W$201</c:f>
              <c:numCache>
                <c:formatCode>mmm\-yy</c:formatCode>
                <c:ptCount val="19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numCache>
            </c:numRef>
          </c:cat>
          <c:val>
            <c:numRef>
              <c:f>'Y - Z'!$AA$5:$AA$201</c:f>
              <c:numCache>
                <c:formatCode>#,##0</c:formatCode>
                <c:ptCount val="197"/>
                <c:pt idx="0">
                  <c:v>24290.052905456701</c:v>
                </c:pt>
                <c:pt idx="1">
                  <c:v>23605.201552606213</c:v>
                </c:pt>
                <c:pt idx="2">
                  <c:v>24669.351931054891</c:v>
                </c:pt>
                <c:pt idx="3">
                  <c:v>40541.803784837604</c:v>
                </c:pt>
                <c:pt idx="4">
                  <c:v>26493.709863074644</c:v>
                </c:pt>
                <c:pt idx="5">
                  <c:v>34389.431315091046</c:v>
                </c:pt>
                <c:pt idx="6">
                  <c:v>31146.252252684626</c:v>
                </c:pt>
                <c:pt idx="7">
                  <c:v>31666.092213780223</c:v>
                </c:pt>
                <c:pt idx="8">
                  <c:v>25705.38074487729</c:v>
                </c:pt>
                <c:pt idx="9">
                  <c:v>22797.30964260226</c:v>
                </c:pt>
                <c:pt idx="10">
                  <c:v>20894.90800811183</c:v>
                </c:pt>
                <c:pt idx="11">
                  <c:v>19108.628486635913</c:v>
                </c:pt>
                <c:pt idx="12">
                  <c:v>21417.808036313163</c:v>
                </c:pt>
                <c:pt idx="13">
                  <c:v>21194.674808424574</c:v>
                </c:pt>
                <c:pt idx="14">
                  <c:v>19634.612069606606</c:v>
                </c:pt>
                <c:pt idx="15">
                  <c:v>21182.560569203048</c:v>
                </c:pt>
                <c:pt idx="16">
                  <c:v>26147.49359733173</c:v>
                </c:pt>
                <c:pt idx="17">
                  <c:v>27555.432539737383</c:v>
                </c:pt>
                <c:pt idx="18">
                  <c:v>31116.093778342365</c:v>
                </c:pt>
                <c:pt idx="19">
                  <c:v>20416.497715610756</c:v>
                </c:pt>
                <c:pt idx="20">
                  <c:v>21855.624178039528</c:v>
                </c:pt>
                <c:pt idx="21">
                  <c:v>22404.513320172395</c:v>
                </c:pt>
                <c:pt idx="22">
                  <c:v>21971.095843040021</c:v>
                </c:pt>
                <c:pt idx="23">
                  <c:v>22555.788759182629</c:v>
                </c:pt>
                <c:pt idx="24">
                  <c:v>23339.133101855245</c:v>
                </c:pt>
                <c:pt idx="25">
                  <c:v>28661.793442433907</c:v>
                </c:pt>
                <c:pt idx="26">
                  <c:v>28132.555254718256</c:v>
                </c:pt>
                <c:pt idx="27">
                  <c:v>24359.305318173811</c:v>
                </c:pt>
                <c:pt idx="28">
                  <c:v>25699.843889024221</c:v>
                </c:pt>
                <c:pt idx="29">
                  <c:v>22884.420645368013</c:v>
                </c:pt>
                <c:pt idx="30">
                  <c:v>22323.992855850367</c:v>
                </c:pt>
                <c:pt idx="31">
                  <c:v>22170.885809292871</c:v>
                </c:pt>
                <c:pt idx="32">
                  <c:v>22133.857212225776</c:v>
                </c:pt>
                <c:pt idx="33">
                  <c:v>22325.981718385265</c:v>
                </c:pt>
                <c:pt idx="34">
                  <c:v>21814.476476024025</c:v>
                </c:pt>
                <c:pt idx="35">
                  <c:v>21138.470700711721</c:v>
                </c:pt>
                <c:pt idx="36">
                  <c:v>19305.899023600236</c:v>
                </c:pt>
                <c:pt idx="37">
                  <c:v>18707.209076409261</c:v>
                </c:pt>
                <c:pt idx="38">
                  <c:v>19994.757391835483</c:v>
                </c:pt>
                <c:pt idx="39">
                  <c:v>20166.091407473767</c:v>
                </c:pt>
                <c:pt idx="40">
                  <c:v>20478.200675668624</c:v>
                </c:pt>
                <c:pt idx="41">
                  <c:v>20732.06525765562</c:v>
                </c:pt>
                <c:pt idx="42">
                  <c:v>20940.297856681347</c:v>
                </c:pt>
                <c:pt idx="43">
                  <c:v>21522.638888941416</c:v>
                </c:pt>
                <c:pt idx="44">
                  <c:v>22580.293230331037</c:v>
                </c:pt>
                <c:pt idx="45">
                  <c:v>20719.488291030852</c:v>
                </c:pt>
                <c:pt idx="46">
                  <c:v>21245.869246280592</c:v>
                </c:pt>
                <c:pt idx="47">
                  <c:v>18698.970805859601</c:v>
                </c:pt>
                <c:pt idx="48">
                  <c:v>19433.923607369179</c:v>
                </c:pt>
                <c:pt idx="49">
                  <c:v>19639.897612642893</c:v>
                </c:pt>
                <c:pt idx="50">
                  <c:v>21315.496110705222</c:v>
                </c:pt>
                <c:pt idx="51">
                  <c:v>22652.666779700754</c:v>
                </c:pt>
                <c:pt idx="52">
                  <c:v>23012.665097548172</c:v>
                </c:pt>
                <c:pt idx="53">
                  <c:v>24095.000715758051</c:v>
                </c:pt>
                <c:pt idx="54">
                  <c:v>23336.860291227502</c:v>
                </c:pt>
                <c:pt idx="55">
                  <c:v>24886.675220167694</c:v>
                </c:pt>
                <c:pt idx="56">
                  <c:v>25960.583375583083</c:v>
                </c:pt>
                <c:pt idx="57">
                  <c:v>25890.77692270499</c:v>
                </c:pt>
                <c:pt idx="58">
                  <c:v>26416.598650455569</c:v>
                </c:pt>
                <c:pt idx="59">
                  <c:v>27088.912624783665</c:v>
                </c:pt>
                <c:pt idx="60">
                  <c:v>26348.68815151653</c:v>
                </c:pt>
                <c:pt idx="61">
                  <c:v>23720.475083132056</c:v>
                </c:pt>
                <c:pt idx="62">
                  <c:v>34510.586355835978</c:v>
                </c:pt>
                <c:pt idx="63">
                  <c:v>31444.968893595033</c:v>
                </c:pt>
                <c:pt idx="64">
                  <c:v>39635.195896870864</c:v>
                </c:pt>
                <c:pt idx="65">
                  <c:v>40420.756770977845</c:v>
                </c:pt>
                <c:pt idx="66">
                  <c:v>37726.760358018386</c:v>
                </c:pt>
                <c:pt idx="67">
                  <c:v>37104.052555121714</c:v>
                </c:pt>
                <c:pt idx="68">
                  <c:v>40703.793684356824</c:v>
                </c:pt>
                <c:pt idx="69">
                  <c:v>40058.165454088397</c:v>
                </c:pt>
                <c:pt idx="70">
                  <c:v>36855.282716716305</c:v>
                </c:pt>
                <c:pt idx="71">
                  <c:v>36522.125917977217</c:v>
                </c:pt>
                <c:pt idx="72">
                  <c:v>33870.236653657324</c:v>
                </c:pt>
                <c:pt idx="73">
                  <c:v>36771.834610631398</c:v>
                </c:pt>
                <c:pt idx="74">
                  <c:v>34430.152765270235</c:v>
                </c:pt>
                <c:pt idx="75">
                  <c:v>34985.625338265578</c:v>
                </c:pt>
                <c:pt idx="76">
                  <c:v>29010.691657555915</c:v>
                </c:pt>
                <c:pt idx="77">
                  <c:v>28157.75356609892</c:v>
                </c:pt>
                <c:pt idx="78">
                  <c:v>26296.181907179132</c:v>
                </c:pt>
                <c:pt idx="79">
                  <c:v>27804.415908974835</c:v>
                </c:pt>
                <c:pt idx="80">
                  <c:v>26846.002765141504</c:v>
                </c:pt>
                <c:pt idx="81">
                  <c:v>23779.145198620983</c:v>
                </c:pt>
                <c:pt idx="82">
                  <c:v>25478.348708185487</c:v>
                </c:pt>
                <c:pt idx="83">
                  <c:v>24695.626167708593</c:v>
                </c:pt>
                <c:pt idx="84">
                  <c:v>28096.682934505312</c:v>
                </c:pt>
                <c:pt idx="85">
                  <c:v>28875.712117241565</c:v>
                </c:pt>
                <c:pt idx="86">
                  <c:v>29700.547718214959</c:v>
                </c:pt>
                <c:pt idx="87">
                  <c:v>29106.655900424608</c:v>
                </c:pt>
                <c:pt idx="88">
                  <c:v>27954.656171924627</c:v>
                </c:pt>
                <c:pt idx="89">
                  <c:v>27125.091667757933</c:v>
                </c:pt>
                <c:pt idx="90">
                  <c:v>28743.035405175098</c:v>
                </c:pt>
                <c:pt idx="91">
                  <c:v>30094.382841688155</c:v>
                </c:pt>
                <c:pt idx="92">
                  <c:v>31207.222187771917</c:v>
                </c:pt>
                <c:pt idx="93">
                  <c:v>37534.689206624738</c:v>
                </c:pt>
                <c:pt idx="94">
                  <c:v>33485.55707392469</c:v>
                </c:pt>
                <c:pt idx="95">
                  <c:v>35210.48281282762</c:v>
                </c:pt>
                <c:pt idx="96">
                  <c:v>37851.651288758541</c:v>
                </c:pt>
                <c:pt idx="97">
                  <c:v>41416.419743896797</c:v>
                </c:pt>
                <c:pt idx="98">
                  <c:v>40624.389056984372</c:v>
                </c:pt>
                <c:pt idx="99">
                  <c:v>38982.668845533692</c:v>
                </c:pt>
                <c:pt idx="100">
                  <c:v>37016.645715904466</c:v>
                </c:pt>
                <c:pt idx="101">
                  <c:v>36187.441523210902</c:v>
                </c:pt>
                <c:pt idx="102">
                  <c:v>37441.642883455177</c:v>
                </c:pt>
                <c:pt idx="103">
                  <c:v>36943.739312164755</c:v>
                </c:pt>
                <c:pt idx="104">
                  <c:v>37059.63970855184</c:v>
                </c:pt>
                <c:pt idx="105">
                  <c:v>39716.470044845417</c:v>
                </c:pt>
                <c:pt idx="106">
                  <c:v>41430.88294428114</c:v>
                </c:pt>
                <c:pt idx="107">
                  <c:v>46492.473602139122</c:v>
                </c:pt>
                <c:pt idx="108">
                  <c:v>45107.008381379688</c:v>
                </c:pt>
                <c:pt idx="109">
                  <c:v>47128.954744576695</c:v>
                </c:pt>
                <c:pt idx="110">
                  <c:v>53991.788323960311</c:v>
                </c:pt>
                <c:pt idx="111">
                  <c:v>49862.182816702269</c:v>
                </c:pt>
                <c:pt idx="112">
                  <c:v>45557.71319987969</c:v>
                </c:pt>
                <c:pt idx="113">
                  <c:v>43226.581796202263</c:v>
                </c:pt>
                <c:pt idx="114">
                  <c:v>41012.665705385632</c:v>
                </c:pt>
                <c:pt idx="115">
                  <c:v>38636.437912240435</c:v>
                </c:pt>
                <c:pt idx="116">
                  <c:v>44921.002570410084</c:v>
                </c:pt>
                <c:pt idx="117">
                  <c:v>38220.976802344318</c:v>
                </c:pt>
                <c:pt idx="118">
                  <c:v>40006.522533967393</c:v>
                </c:pt>
                <c:pt idx="119">
                  <c:v>57045.290313588135</c:v>
                </c:pt>
                <c:pt idx="120">
                  <c:v>52271.134669960324</c:v>
                </c:pt>
                <c:pt idx="121">
                  <c:v>59253.717111250618</c:v>
                </c:pt>
                <c:pt idx="122">
                  <c:v>57807.758812500637</c:v>
                </c:pt>
                <c:pt idx="123">
                  <c:v>51248.879866100244</c:v>
                </c:pt>
                <c:pt idx="124">
                  <c:v>43393.789222713152</c:v>
                </c:pt>
                <c:pt idx="125">
                  <c:v>47211.504048100272</c:v>
                </c:pt>
                <c:pt idx="126">
                  <c:v>57961.868359441694</c:v>
                </c:pt>
                <c:pt idx="127">
                  <c:v>56244.667766650673</c:v>
                </c:pt>
                <c:pt idx="128">
                  <c:v>57846.964051310497</c:v>
                </c:pt>
                <c:pt idx="129">
                  <c:v>61549.15457795118</c:v>
                </c:pt>
                <c:pt idx="130">
                  <c:v>61953.113650773776</c:v>
                </c:pt>
                <c:pt idx="131">
                  <c:v>51641.277642951172</c:v>
                </c:pt>
                <c:pt idx="132">
                  <c:v>52436.247520890509</c:v>
                </c:pt>
                <c:pt idx="133">
                  <c:v>51879.733002408851</c:v>
                </c:pt>
                <c:pt idx="134">
                  <c:v>51356.566512225363</c:v>
                </c:pt>
                <c:pt idx="135">
                  <c:v>50935.603811497713</c:v>
                </c:pt>
                <c:pt idx="136">
                  <c:v>51053.180088576715</c:v>
                </c:pt>
                <c:pt idx="137">
                  <c:v>50820.730716667043</c:v>
                </c:pt>
                <c:pt idx="138">
                  <c:v>50750.419493915535</c:v>
                </c:pt>
                <c:pt idx="139">
                  <c:v>50763.904742289218</c:v>
                </c:pt>
                <c:pt idx="140">
                  <c:v>50544.44049141954</c:v>
                </c:pt>
                <c:pt idx="141">
                  <c:v>50502.636946724953</c:v>
                </c:pt>
                <c:pt idx="142">
                  <c:v>50500.929118810687</c:v>
                </c:pt>
                <c:pt idx="143">
                  <c:v>50329.177133030273</c:v>
                </c:pt>
                <c:pt idx="144">
                  <c:v>44851.031834692345</c:v>
                </c:pt>
                <c:pt idx="145">
                  <c:v>44229.253043003846</c:v>
                </c:pt>
                <c:pt idx="146">
                  <c:v>44318.032344163119</c:v>
                </c:pt>
                <c:pt idx="147">
                  <c:v>44638.766080596179</c:v>
                </c:pt>
                <c:pt idx="148">
                  <c:v>44509.875192451698</c:v>
                </c:pt>
                <c:pt idx="149">
                  <c:v>44074.297640045348</c:v>
                </c:pt>
                <c:pt idx="150">
                  <c:v>43581.296981507134</c:v>
                </c:pt>
                <c:pt idx="151">
                  <c:v>38917.287598119154</c:v>
                </c:pt>
                <c:pt idx="152">
                  <c:v>38794.501044173478</c:v>
                </c:pt>
                <c:pt idx="153">
                  <c:v>38350.517745123827</c:v>
                </c:pt>
                <c:pt idx="154">
                  <c:v>38503.391757699654</c:v>
                </c:pt>
                <c:pt idx="155">
                  <c:v>38685.601615769454</c:v>
                </c:pt>
                <c:pt idx="156">
                  <c:v>38377.294328115524</c:v>
                </c:pt>
                <c:pt idx="157">
                  <c:v>39965.733403800994</c:v>
                </c:pt>
                <c:pt idx="158">
                  <c:v>40539.450155897772</c:v>
                </c:pt>
                <c:pt idx="159">
                  <c:v>40158.619227035226</c:v>
                </c:pt>
                <c:pt idx="160">
                  <c:v>39945.888490177291</c:v>
                </c:pt>
                <c:pt idx="161">
                  <c:v>39700.652524972276</c:v>
                </c:pt>
                <c:pt idx="162">
                  <c:v>39640.587082939412</c:v>
                </c:pt>
                <c:pt idx="163">
                  <c:v>39586.470894562219</c:v>
                </c:pt>
                <c:pt idx="164">
                  <c:v>39417.598652818844</c:v>
                </c:pt>
                <c:pt idx="165">
                  <c:v>39878.421932777397</c:v>
                </c:pt>
                <c:pt idx="166">
                  <c:v>40338.201770613494</c:v>
                </c:pt>
                <c:pt idx="167">
                  <c:v>40904.926378362194</c:v>
                </c:pt>
                <c:pt idx="168">
                  <c:v>47325.25191288034</c:v>
                </c:pt>
                <c:pt idx="169">
                  <c:v>45875.010168268032</c:v>
                </c:pt>
                <c:pt idx="170">
                  <c:v>47152.447040209634</c:v>
                </c:pt>
                <c:pt idx="171">
                  <c:v>49243.690374725455</c:v>
                </c:pt>
                <c:pt idx="172">
                  <c:v>44414.161675088886</c:v>
                </c:pt>
                <c:pt idx="173">
                  <c:v>47776.026484830829</c:v>
                </c:pt>
                <c:pt idx="174">
                  <c:v>49502.981794073858</c:v>
                </c:pt>
                <c:pt idx="175">
                  <c:v>54757.493432172814</c:v>
                </c:pt>
                <c:pt idx="176">
                  <c:v>54394.711572364162</c:v>
                </c:pt>
                <c:pt idx="177">
                  <c:v>53828.921121730513</c:v>
                </c:pt>
                <c:pt idx="178">
                  <c:v>52742.335614155265</c:v>
                </c:pt>
                <c:pt idx="179">
                  <c:v>59332.954780762768</c:v>
                </c:pt>
                <c:pt idx="180">
                  <c:v>59916.290748377694</c:v>
                </c:pt>
                <c:pt idx="181">
                  <c:v>62895.390305997265</c:v>
                </c:pt>
                <c:pt idx="182">
                  <c:v>57405.461373377686</c:v>
                </c:pt>
                <c:pt idx="183">
                  <c:v>57439.366504658923</c:v>
                </c:pt>
                <c:pt idx="184">
                  <c:v>57985.249248465399</c:v>
                </c:pt>
                <c:pt idx="185">
                  <c:v>60144.721331992259</c:v>
                </c:pt>
                <c:pt idx="186">
                  <c:v>58954.068393893394</c:v>
                </c:pt>
                <c:pt idx="187">
                  <c:v>67505.36810852967</c:v>
                </c:pt>
                <c:pt idx="188">
                  <c:v>62467.75058018374</c:v>
                </c:pt>
                <c:pt idx="189">
                  <c:v>71906.40742922097</c:v>
                </c:pt>
                <c:pt idx="190">
                  <c:v>75106.672271999501</c:v>
                </c:pt>
                <c:pt idx="191">
                  <c:v>69146.215728451134</c:v>
                </c:pt>
                <c:pt idx="192">
                  <c:v>68999.122286388592</c:v>
                </c:pt>
                <c:pt idx="193">
                  <c:v>70202.199436728464</c:v>
                </c:pt>
                <c:pt idx="194">
                  <c:v>72996.06747090476</c:v>
                </c:pt>
                <c:pt idx="195">
                  <c:v>67375.9635275529</c:v>
                </c:pt>
                <c:pt idx="196">
                  <c:v>68016.143577571551</c:v>
                </c:pt>
              </c:numCache>
            </c:numRef>
          </c:val>
          <c:smooth val="0"/>
          <c:extLst>
            <c:ext xmlns:c16="http://schemas.microsoft.com/office/drawing/2014/chart" uri="{C3380CC4-5D6E-409C-BE32-E72D297353CC}">
              <c16:uniqueId val="{00000001-07BE-4852-8F2E-FAE6F8CA6DF2}"/>
            </c:ext>
          </c:extLst>
        </c:ser>
        <c:dLbls>
          <c:showLegendKey val="0"/>
          <c:showVal val="0"/>
          <c:showCatName val="0"/>
          <c:showSerName val="0"/>
          <c:showPercent val="0"/>
          <c:showBubbleSize val="0"/>
        </c:dLbls>
        <c:marker val="1"/>
        <c:smooth val="0"/>
        <c:axId val="1036653480"/>
        <c:axId val="1036654136"/>
      </c:lineChart>
      <c:lineChart>
        <c:grouping val="standard"/>
        <c:varyColors val="0"/>
        <c:ser>
          <c:idx val="0"/>
          <c:order val="2"/>
          <c:tx>
            <c:strRef>
              <c:f>'Y - Z'!$AB$4</c:f>
              <c:strCache>
                <c:ptCount val="1"/>
                <c:pt idx="0">
                  <c:v>Z</c:v>
                </c:pt>
              </c:strCache>
            </c:strRef>
          </c:tx>
          <c:spPr>
            <a:ln w="19050" cap="rnd">
              <a:solidFill>
                <a:srgbClr val="00B050"/>
              </a:solidFill>
              <a:prstDash val="sysDash"/>
              <a:round/>
            </a:ln>
            <a:effectLst/>
          </c:spPr>
          <c:marker>
            <c:symbol val="none"/>
          </c:marker>
          <c:val>
            <c:numRef>
              <c:f>'Y - Z'!$AB$5:$AB$201</c:f>
              <c:numCache>
                <c:formatCode>0.00%</c:formatCode>
                <c:ptCount val="197"/>
                <c:pt idx="0">
                  <c:v>0.34259463567142884</c:v>
                </c:pt>
                <c:pt idx="1">
                  <c:v>0.43056663163464626</c:v>
                </c:pt>
                <c:pt idx="2">
                  <c:v>0.48406247486108189</c:v>
                </c:pt>
                <c:pt idx="3">
                  <c:v>0.4364683607933762</c:v>
                </c:pt>
                <c:pt idx="4">
                  <c:v>0.41993965724539767</c:v>
                </c:pt>
                <c:pt idx="5">
                  <c:v>0.34169081818953895</c:v>
                </c:pt>
                <c:pt idx="6">
                  <c:v>0.53457901919670148</c:v>
                </c:pt>
                <c:pt idx="7">
                  <c:v>0.59610047811423317</c:v>
                </c:pt>
                <c:pt idx="8">
                  <c:v>0.52152652332920013</c:v>
                </c:pt>
                <c:pt idx="9">
                  <c:v>0.55281821385364349</c:v>
                </c:pt>
                <c:pt idx="10">
                  <c:v>0.54940800554386982</c:v>
                </c:pt>
                <c:pt idx="11">
                  <c:v>0.5453176843918186</c:v>
                </c:pt>
                <c:pt idx="12">
                  <c:v>0.43440483479267616</c:v>
                </c:pt>
                <c:pt idx="13">
                  <c:v>0.49562702011465093</c:v>
                </c:pt>
                <c:pt idx="14">
                  <c:v>0.47416538106044392</c:v>
                </c:pt>
                <c:pt idx="15">
                  <c:v>0.46253022666362048</c:v>
                </c:pt>
                <c:pt idx="16">
                  <c:v>0.56102427819562528</c:v>
                </c:pt>
                <c:pt idx="17">
                  <c:v>0.50069627990297294</c:v>
                </c:pt>
                <c:pt idx="18">
                  <c:v>0.54313731065220738</c:v>
                </c:pt>
                <c:pt idx="19">
                  <c:v>0.60603474979068928</c:v>
                </c:pt>
                <c:pt idx="20">
                  <c:v>0.59158036340759745</c:v>
                </c:pt>
                <c:pt idx="21">
                  <c:v>0.62984081564525574</c:v>
                </c:pt>
                <c:pt idx="22">
                  <c:v>0.58600111451481063</c:v>
                </c:pt>
                <c:pt idx="23">
                  <c:v>0.40171274311913613</c:v>
                </c:pt>
                <c:pt idx="24">
                  <c:v>0.50334418783538182</c:v>
                </c:pt>
                <c:pt idx="25">
                  <c:v>0.52290455274127612</c:v>
                </c:pt>
                <c:pt idx="26">
                  <c:v>0.52728749764244032</c:v>
                </c:pt>
                <c:pt idx="27">
                  <c:v>0.64430851741929218</c:v>
                </c:pt>
                <c:pt idx="28">
                  <c:v>0.52035394652555611</c:v>
                </c:pt>
                <c:pt idx="29">
                  <c:v>0.59475612184656401</c:v>
                </c:pt>
                <c:pt idx="30">
                  <c:v>0.56866375415787762</c:v>
                </c:pt>
                <c:pt idx="31">
                  <c:v>0.65759988322950613</c:v>
                </c:pt>
                <c:pt idx="32">
                  <c:v>0.5988967932447633</c:v>
                </c:pt>
                <c:pt idx="33">
                  <c:v>0.58718711459221995</c:v>
                </c:pt>
                <c:pt idx="34">
                  <c:v>0.49225250848188856</c:v>
                </c:pt>
                <c:pt idx="35">
                  <c:v>0.45352029406929695</c:v>
                </c:pt>
                <c:pt idx="36">
                  <c:v>0.44153405670964624</c:v>
                </c:pt>
                <c:pt idx="37">
                  <c:v>0.62099063050979442</c:v>
                </c:pt>
                <c:pt idx="38">
                  <c:v>0.50231641278126549</c:v>
                </c:pt>
                <c:pt idx="39">
                  <c:v>0.47849949673005665</c:v>
                </c:pt>
                <c:pt idx="40">
                  <c:v>0.62801679935668164</c:v>
                </c:pt>
                <c:pt idx="41">
                  <c:v>0.5787173220070565</c:v>
                </c:pt>
                <c:pt idx="42">
                  <c:v>0.59015377721518081</c:v>
                </c:pt>
                <c:pt idx="43">
                  <c:v>0.54571580099391614</c:v>
                </c:pt>
                <c:pt idx="44">
                  <c:v>0.56324644935177981</c:v>
                </c:pt>
                <c:pt idx="45">
                  <c:v>0.58573457071371471</c:v>
                </c:pt>
                <c:pt idx="46">
                  <c:v>0.43689624315404418</c:v>
                </c:pt>
                <c:pt idx="47">
                  <c:v>0.54344618911745934</c:v>
                </c:pt>
                <c:pt idx="48">
                  <c:v>0.41869380835018016</c:v>
                </c:pt>
                <c:pt idx="49">
                  <c:v>0.56709445709445028</c:v>
                </c:pt>
                <c:pt idx="50">
                  <c:v>0.55925717836252775</c:v>
                </c:pt>
                <c:pt idx="51">
                  <c:v>0.5363583206560919</c:v>
                </c:pt>
                <c:pt idx="52">
                  <c:v>0.56839340137561112</c:v>
                </c:pt>
                <c:pt idx="53">
                  <c:v>0.42517326455062582</c:v>
                </c:pt>
                <c:pt idx="54">
                  <c:v>0.52911322260067206</c:v>
                </c:pt>
                <c:pt idx="55">
                  <c:v>0.57194570569876524</c:v>
                </c:pt>
                <c:pt idx="56">
                  <c:v>0.62098813721950297</c:v>
                </c:pt>
                <c:pt idx="57">
                  <c:v>0.54236430096439181</c:v>
                </c:pt>
                <c:pt idx="58">
                  <c:v>0.50823305358246262</c:v>
                </c:pt>
                <c:pt idx="59">
                  <c:v>0.59672791979038686</c:v>
                </c:pt>
                <c:pt idx="60">
                  <c:v>0.47736473961207326</c:v>
                </c:pt>
                <c:pt idx="61">
                  <c:v>0.54361643797773307</c:v>
                </c:pt>
                <c:pt idx="62">
                  <c:v>0.52800575560314511</c:v>
                </c:pt>
                <c:pt idx="63">
                  <c:v>0.58279072281426592</c:v>
                </c:pt>
                <c:pt idx="64">
                  <c:v>0.53188154924168984</c:v>
                </c:pt>
                <c:pt idx="65">
                  <c:v>0.48655224346692688</c:v>
                </c:pt>
                <c:pt idx="66">
                  <c:v>0.49100843556255425</c:v>
                </c:pt>
                <c:pt idx="67">
                  <c:v>0.56463585516939729</c:v>
                </c:pt>
                <c:pt idx="68">
                  <c:v>0.58681582932645848</c:v>
                </c:pt>
                <c:pt idx="69">
                  <c:v>0.55710045383462758</c:v>
                </c:pt>
                <c:pt idx="70">
                  <c:v>0.51535570360871541</c:v>
                </c:pt>
                <c:pt idx="71">
                  <c:v>0.5943169271369998</c:v>
                </c:pt>
                <c:pt idx="72">
                  <c:v>0.40882411791917117</c:v>
                </c:pt>
                <c:pt idx="73">
                  <c:v>0.49696069283218991</c:v>
                </c:pt>
                <c:pt idx="74">
                  <c:v>0.55709347166257717</c:v>
                </c:pt>
                <c:pt idx="75">
                  <c:v>0.52378535533121096</c:v>
                </c:pt>
                <c:pt idx="76">
                  <c:v>0.48440844974944663</c:v>
                </c:pt>
                <c:pt idx="77">
                  <c:v>0.44620881383367572</c:v>
                </c:pt>
                <c:pt idx="78">
                  <c:v>0.48521079634666192</c:v>
                </c:pt>
                <c:pt idx="79">
                  <c:v>0.481506176626537</c:v>
                </c:pt>
                <c:pt idx="80">
                  <c:v>0.52742877216043482</c:v>
                </c:pt>
                <c:pt idx="81">
                  <c:v>0.49650978777205479</c:v>
                </c:pt>
                <c:pt idx="82">
                  <c:v>0.42665618983841103</c:v>
                </c:pt>
                <c:pt idx="83">
                  <c:v>0.45952513700356423</c:v>
                </c:pt>
                <c:pt idx="84">
                  <c:v>0.47097503688153225</c:v>
                </c:pt>
                <c:pt idx="85">
                  <c:v>0.46203516670496314</c:v>
                </c:pt>
                <c:pt idx="86">
                  <c:v>0.46718299320124612</c:v>
                </c:pt>
                <c:pt idx="87">
                  <c:v>0.49942955376232545</c:v>
                </c:pt>
                <c:pt idx="88">
                  <c:v>0.4627186788366407</c:v>
                </c:pt>
                <c:pt idx="89">
                  <c:v>0.45545026843212449</c:v>
                </c:pt>
                <c:pt idx="90">
                  <c:v>0.45972537352242393</c:v>
                </c:pt>
                <c:pt idx="91">
                  <c:v>0.3944479191915029</c:v>
                </c:pt>
                <c:pt idx="92">
                  <c:v>0.48158826226518076</c:v>
                </c:pt>
                <c:pt idx="93">
                  <c:v>0.34582610237244871</c:v>
                </c:pt>
                <c:pt idx="94">
                  <c:v>0.26939106188115525</c:v>
                </c:pt>
                <c:pt idx="95">
                  <c:v>0.41687751876133688</c:v>
                </c:pt>
                <c:pt idx="96">
                  <c:v>0.46879245549055676</c:v>
                </c:pt>
                <c:pt idx="97">
                  <c:v>0.44185873894166511</c:v>
                </c:pt>
                <c:pt idx="98">
                  <c:v>0.54435851938832525</c:v>
                </c:pt>
                <c:pt idx="99">
                  <c:v>0.58620995027415679</c:v>
                </c:pt>
                <c:pt idx="100">
                  <c:v>0.56698624927105079</c:v>
                </c:pt>
                <c:pt idx="101">
                  <c:v>0.50199807754055326</c:v>
                </c:pt>
                <c:pt idx="102">
                  <c:v>0.4920480133555663</c:v>
                </c:pt>
                <c:pt idx="103">
                  <c:v>0.54153427958993572</c:v>
                </c:pt>
                <c:pt idx="104">
                  <c:v>0.5995739471907493</c:v>
                </c:pt>
                <c:pt idx="105">
                  <c:v>0.62899744402130753</c:v>
                </c:pt>
                <c:pt idx="106">
                  <c:v>0.62464607935614069</c:v>
                </c:pt>
                <c:pt idx="107">
                  <c:v>0.64392776673817653</c:v>
                </c:pt>
                <c:pt idx="108">
                  <c:v>0.48336869857391918</c:v>
                </c:pt>
                <c:pt idx="109">
                  <c:v>0.51712102810250782</c:v>
                </c:pt>
                <c:pt idx="110">
                  <c:v>0.51832652296197546</c:v>
                </c:pt>
                <c:pt idx="111">
                  <c:v>0.52146720703514238</c:v>
                </c:pt>
                <c:pt idx="112">
                  <c:v>0.37988404341803189</c:v>
                </c:pt>
                <c:pt idx="113">
                  <c:v>0.39834973091684323</c:v>
                </c:pt>
                <c:pt idx="114">
                  <c:v>0.5107957906288918</c:v>
                </c:pt>
                <c:pt idx="115">
                  <c:v>0.51228910080579892</c:v>
                </c:pt>
                <c:pt idx="116">
                  <c:v>0.54530096150254537</c:v>
                </c:pt>
                <c:pt idx="117">
                  <c:v>0.5136607746011308</c:v>
                </c:pt>
                <c:pt idx="118">
                  <c:v>0.46345281725700838</c:v>
                </c:pt>
                <c:pt idx="119">
                  <c:v>0.42351610645977489</c:v>
                </c:pt>
                <c:pt idx="120">
                  <c:v>0.44006731958678413</c:v>
                </c:pt>
                <c:pt idx="121">
                  <c:v>0.47462046586904044</c:v>
                </c:pt>
                <c:pt idx="122">
                  <c:v>0.52570427986410395</c:v>
                </c:pt>
                <c:pt idx="123">
                  <c:v>0.55224863872721908</c:v>
                </c:pt>
                <c:pt idx="124">
                  <c:v>0.48310259521877635</c:v>
                </c:pt>
                <c:pt idx="125">
                  <c:v>0.51055262277099756</c:v>
                </c:pt>
                <c:pt idx="126">
                  <c:v>0.51759105835516117</c:v>
                </c:pt>
                <c:pt idx="127">
                  <c:v>0.54010915821249572</c:v>
                </c:pt>
                <c:pt idx="128">
                  <c:v>0.61341886959433312</c:v>
                </c:pt>
                <c:pt idx="129">
                  <c:v>0.57393031287027596</c:v>
                </c:pt>
                <c:pt idx="130">
                  <c:v>0.53063729060791509</c:v>
                </c:pt>
                <c:pt idx="131">
                  <c:v>0.54248374442280911</c:v>
                </c:pt>
                <c:pt idx="132">
                  <c:v>0.50699560594542359</c:v>
                </c:pt>
                <c:pt idx="133">
                  <c:v>0.52947151120840075</c:v>
                </c:pt>
                <c:pt idx="134">
                  <c:v>0.51510338735232775</c:v>
                </c:pt>
                <c:pt idx="135">
                  <c:v>0.48230997398862557</c:v>
                </c:pt>
                <c:pt idx="136">
                  <c:v>0.46106955180240511</c:v>
                </c:pt>
                <c:pt idx="137">
                  <c:v>0.49114677042190652</c:v>
                </c:pt>
                <c:pt idx="138">
                  <c:v>0.53463782403979454</c:v>
                </c:pt>
                <c:pt idx="139">
                  <c:v>0.57721954057220959</c:v>
                </c:pt>
                <c:pt idx="140">
                  <c:v>0.53148585323998965</c:v>
                </c:pt>
                <c:pt idx="141">
                  <c:v>0.50151919839679293</c:v>
                </c:pt>
                <c:pt idx="142">
                  <c:v>0.43771060044801441</c:v>
                </c:pt>
                <c:pt idx="143">
                  <c:v>0.50503170195959912</c:v>
                </c:pt>
                <c:pt idx="144">
                  <c:v>0.39073931094442399</c:v>
                </c:pt>
                <c:pt idx="145">
                  <c:v>0.41862266299355388</c:v>
                </c:pt>
                <c:pt idx="146">
                  <c:v>0.42861661682415764</c:v>
                </c:pt>
                <c:pt idx="147">
                  <c:v>0.35266101997283356</c:v>
                </c:pt>
                <c:pt idx="148">
                  <c:v>0.4081122522175743</c:v>
                </c:pt>
                <c:pt idx="149">
                  <c:v>0.40374168899441071</c:v>
                </c:pt>
                <c:pt idx="150">
                  <c:v>0.44476225165750682</c:v>
                </c:pt>
                <c:pt idx="151">
                  <c:v>0.56473484571705646</c:v>
                </c:pt>
                <c:pt idx="152">
                  <c:v>0.56710010944397748</c:v>
                </c:pt>
                <c:pt idx="153">
                  <c:v>0.58032644370435127</c:v>
                </c:pt>
                <c:pt idx="154">
                  <c:v>0.64950306051067341</c:v>
                </c:pt>
                <c:pt idx="155">
                  <c:v>0.59448564481097343</c:v>
                </c:pt>
                <c:pt idx="156">
                  <c:v>0.55109170027354437</c:v>
                </c:pt>
                <c:pt idx="157">
                  <c:v>0.57309959825216594</c:v>
                </c:pt>
                <c:pt idx="158">
                  <c:v>0.52314063219813778</c:v>
                </c:pt>
                <c:pt idx="159">
                  <c:v>0.52427278710861935</c:v>
                </c:pt>
                <c:pt idx="160">
                  <c:v>0.55075351924254923</c:v>
                </c:pt>
                <c:pt idx="161">
                  <c:v>0.53608573607376797</c:v>
                </c:pt>
                <c:pt idx="162">
                  <c:v>0.56342045735265578</c:v>
                </c:pt>
                <c:pt idx="163">
                  <c:v>0.62975386885736151</c:v>
                </c:pt>
                <c:pt idx="164">
                  <c:v>0.60012624680714888</c:v>
                </c:pt>
                <c:pt idx="165">
                  <c:v>0.65245460786899567</c:v>
                </c:pt>
                <c:pt idx="166">
                  <c:v>0.59683506238211848</c:v>
                </c:pt>
                <c:pt idx="167">
                  <c:v>0.6119257040978906</c:v>
                </c:pt>
                <c:pt idx="168">
                  <c:v>0.60085549220681955</c:v>
                </c:pt>
                <c:pt idx="169">
                  <c:v>0.60415024107533344</c:v>
                </c:pt>
                <c:pt idx="170">
                  <c:v>0.60286841978619388</c:v>
                </c:pt>
                <c:pt idx="171">
                  <c:v>0.65933797965886187</c:v>
                </c:pt>
                <c:pt idx="172">
                  <c:v>0.56903599543606642</c:v>
                </c:pt>
                <c:pt idx="173">
                  <c:v>0.57265535744350371</c:v>
                </c:pt>
                <c:pt idx="174">
                  <c:v>0.59624462350772933</c:v>
                </c:pt>
                <c:pt idx="175">
                  <c:v>0.6332389871891384</c:v>
                </c:pt>
                <c:pt idx="176">
                  <c:v>0.59255074682992659</c:v>
                </c:pt>
                <c:pt idx="177">
                  <c:v>0.60430825618039163</c:v>
                </c:pt>
                <c:pt idx="178">
                  <c:v>0.548885131387717</c:v>
                </c:pt>
                <c:pt idx="179">
                  <c:v>0.53784234873928138</c:v>
                </c:pt>
                <c:pt idx="180">
                  <c:v>0.53288413786875444</c:v>
                </c:pt>
                <c:pt idx="181">
                  <c:v>0.56130045702572096</c:v>
                </c:pt>
                <c:pt idx="182">
                  <c:v>0.5742451819870712</c:v>
                </c:pt>
                <c:pt idx="183">
                  <c:v>0.55768534508692047</c:v>
                </c:pt>
                <c:pt idx="184">
                  <c:v>0.49893832873982896</c:v>
                </c:pt>
                <c:pt idx="185">
                  <c:v>0.47585059222864123</c:v>
                </c:pt>
                <c:pt idx="186">
                  <c:v>0.52412375143634926</c:v>
                </c:pt>
                <c:pt idx="187">
                  <c:v>0.54879240733805656</c:v>
                </c:pt>
                <c:pt idx="188">
                  <c:v>0.59890348832865448</c:v>
                </c:pt>
                <c:pt idx="189">
                  <c:v>0.59890263358641249</c:v>
                </c:pt>
                <c:pt idx="190">
                  <c:v>0.59198672797566665</c:v>
                </c:pt>
                <c:pt idx="191">
                  <c:v>0.5880730096777681</c:v>
                </c:pt>
                <c:pt idx="192">
                  <c:v>0.56418040109243228</c:v>
                </c:pt>
                <c:pt idx="193">
                  <c:v>0.56672715133467355</c:v>
                </c:pt>
                <c:pt idx="194">
                  <c:v>0.6061931919361867</c:v>
                </c:pt>
                <c:pt idx="195">
                  <c:v>0.61338831776099223</c:v>
                </c:pt>
                <c:pt idx="196">
                  <c:v>0.48835724737647318</c:v>
                </c:pt>
              </c:numCache>
            </c:numRef>
          </c:val>
          <c:smooth val="0"/>
          <c:extLst>
            <c:ext xmlns:c16="http://schemas.microsoft.com/office/drawing/2014/chart" uri="{C3380CC4-5D6E-409C-BE32-E72D297353CC}">
              <c16:uniqueId val="{00000003-07BE-4852-8F2E-FAE6F8CA6DF2}"/>
            </c:ext>
          </c:extLst>
        </c:ser>
        <c:dLbls>
          <c:showLegendKey val="0"/>
          <c:showVal val="0"/>
          <c:showCatName val="0"/>
          <c:showSerName val="0"/>
          <c:showPercent val="0"/>
          <c:showBubbleSize val="0"/>
        </c:dLbls>
        <c:marker val="1"/>
        <c:smooth val="0"/>
        <c:axId val="1224156192"/>
        <c:axId val="1224155864"/>
      </c:lineChart>
      <c:dateAx>
        <c:axId val="10366534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6654136"/>
        <c:crosses val="autoZero"/>
        <c:auto val="1"/>
        <c:lblOffset val="100"/>
        <c:baseTimeUnit val="months"/>
      </c:dateAx>
      <c:valAx>
        <c:axId val="1036654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6653480"/>
        <c:crosses val="autoZero"/>
        <c:crossBetween val="between"/>
      </c:valAx>
      <c:valAx>
        <c:axId val="1224155864"/>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24156192"/>
        <c:crosses val="max"/>
        <c:crossBetween val="between"/>
      </c:valAx>
      <c:catAx>
        <c:axId val="1224156192"/>
        <c:scaling>
          <c:orientation val="minMax"/>
        </c:scaling>
        <c:delete val="1"/>
        <c:axPos val="b"/>
        <c:majorTickMark val="out"/>
        <c:minorTickMark val="none"/>
        <c:tickLblPos val="nextTo"/>
        <c:crossAx val="1224155864"/>
        <c:crosses val="autoZero"/>
        <c:auto val="1"/>
        <c:lblAlgn val="ctr"/>
        <c:lblOffset val="100"/>
        <c:tickLblSkip val="1"/>
        <c:tickMarkSkip val="1"/>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Participación mercado precios distorsionados (Z - eje izq) y niveles de precios observados entre mercados de precios favorabes y mercados de precios distorsionados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2"/>
          <c:order val="0"/>
          <c:tx>
            <c:strRef>
              <c:f>'Y - Z'!$Z$4</c:f>
              <c:strCache>
                <c:ptCount val="1"/>
                <c:pt idx="0">
                  <c:v>Bco MNT
$/qq</c:v>
                </c:pt>
              </c:strCache>
            </c:strRef>
          </c:tx>
          <c:spPr>
            <a:ln w="28575" cap="rnd">
              <a:solidFill>
                <a:srgbClr val="C00000"/>
              </a:solidFill>
              <a:prstDash val="solid"/>
              <a:round/>
            </a:ln>
            <a:effectLst/>
          </c:spPr>
          <c:marker>
            <c:symbol val="none"/>
          </c:marker>
          <c:cat>
            <c:numRef>
              <c:f>'Y - Z'!$W$5:$W$201</c:f>
              <c:numCache>
                <c:formatCode>mmm\-yy</c:formatCode>
                <c:ptCount val="19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numCache>
            </c:numRef>
          </c:cat>
          <c:val>
            <c:numRef>
              <c:f>'Y - Z'!$Z$5:$Z$201</c:f>
              <c:numCache>
                <c:formatCode>#,##0</c:formatCode>
                <c:ptCount val="197"/>
                <c:pt idx="0">
                  <c:v>50035.555505895994</c:v>
                </c:pt>
                <c:pt idx="1">
                  <c:v>50061.904336479864</c:v>
                </c:pt>
                <c:pt idx="2">
                  <c:v>50091.506113253752</c:v>
                </c:pt>
                <c:pt idx="3">
                  <c:v>50391.805747275183</c:v>
                </c:pt>
                <c:pt idx="4">
                  <c:v>50327.725220500361</c:v>
                </c:pt>
                <c:pt idx="5">
                  <c:v>52710</c:v>
                </c:pt>
                <c:pt idx="6">
                  <c:v>52558</c:v>
                </c:pt>
                <c:pt idx="7">
                  <c:v>52167</c:v>
                </c:pt>
                <c:pt idx="8">
                  <c:v>52016</c:v>
                </c:pt>
                <c:pt idx="9">
                  <c:v>51921.710539854794</c:v>
                </c:pt>
                <c:pt idx="10">
                  <c:v>51791.706714145286</c:v>
                </c:pt>
                <c:pt idx="11">
                  <c:v>51828.729129548563</c:v>
                </c:pt>
                <c:pt idx="12">
                  <c:v>51966.701618604704</c:v>
                </c:pt>
                <c:pt idx="13">
                  <c:v>52001.637499294578</c:v>
                </c:pt>
                <c:pt idx="14">
                  <c:v>51972.008048428019</c:v>
                </c:pt>
                <c:pt idx="15">
                  <c:v>51917.122634781772</c:v>
                </c:pt>
                <c:pt idx="16">
                  <c:v>51201.483045757668</c:v>
                </c:pt>
                <c:pt idx="17">
                  <c:v>50968.693830418604</c:v>
                </c:pt>
                <c:pt idx="18">
                  <c:v>50997.322862667359</c:v>
                </c:pt>
                <c:pt idx="19">
                  <c:v>50894.98589134193</c:v>
                </c:pt>
                <c:pt idx="20">
                  <c:v>50848.310557579447</c:v>
                </c:pt>
                <c:pt idx="21">
                  <c:v>50894.183050630505</c:v>
                </c:pt>
                <c:pt idx="22">
                  <c:v>50794.237736636569</c:v>
                </c:pt>
                <c:pt idx="23">
                  <c:v>51936.044332667727</c:v>
                </c:pt>
                <c:pt idx="24">
                  <c:v>52372.118824346173</c:v>
                </c:pt>
                <c:pt idx="25">
                  <c:v>51787.878961428709</c:v>
                </c:pt>
                <c:pt idx="26">
                  <c:v>51032.450307000872</c:v>
                </c:pt>
                <c:pt idx="27">
                  <c:v>49934.58465549555</c:v>
                </c:pt>
                <c:pt idx="28">
                  <c:v>50324.295549563802</c:v>
                </c:pt>
                <c:pt idx="29">
                  <c:v>47197.285763393265</c:v>
                </c:pt>
                <c:pt idx="30">
                  <c:v>47048.535255314608</c:v>
                </c:pt>
                <c:pt idx="31">
                  <c:v>46789.246144531491</c:v>
                </c:pt>
                <c:pt idx="32">
                  <c:v>44872.076240331669</c:v>
                </c:pt>
                <c:pt idx="33">
                  <c:v>44148.663966174659</c:v>
                </c:pt>
                <c:pt idx="34">
                  <c:v>45405.905828501483</c:v>
                </c:pt>
                <c:pt idx="35">
                  <c:v>46779.484663159732</c:v>
                </c:pt>
                <c:pt idx="36">
                  <c:v>46364.146491274616</c:v>
                </c:pt>
                <c:pt idx="37">
                  <c:v>43639.053940035155</c:v>
                </c:pt>
                <c:pt idx="38">
                  <c:v>43163.79617583644</c:v>
                </c:pt>
                <c:pt idx="39">
                  <c:v>43894.948550102737</c:v>
                </c:pt>
                <c:pt idx="40">
                  <c:v>40507.738280874815</c:v>
                </c:pt>
                <c:pt idx="41">
                  <c:v>41578.813031902675</c:v>
                </c:pt>
                <c:pt idx="42">
                  <c:v>41631.88919127897</c:v>
                </c:pt>
                <c:pt idx="43">
                  <c:v>43872.914749042553</c:v>
                </c:pt>
                <c:pt idx="44">
                  <c:v>42729.171876881686</c:v>
                </c:pt>
                <c:pt idx="45">
                  <c:v>42562.95509593012</c:v>
                </c:pt>
                <c:pt idx="46">
                  <c:v>43042.962593189186</c:v>
                </c:pt>
                <c:pt idx="47">
                  <c:v>42131.888757615205</c:v>
                </c:pt>
                <c:pt idx="48">
                  <c:v>42866.2681393659</c:v>
                </c:pt>
                <c:pt idx="49">
                  <c:v>43244.767357019511</c:v>
                </c:pt>
                <c:pt idx="50">
                  <c:v>43762.79372863171</c:v>
                </c:pt>
                <c:pt idx="51">
                  <c:v>43741.315486552441</c:v>
                </c:pt>
                <c:pt idx="52">
                  <c:v>45988.867236817649</c:v>
                </c:pt>
                <c:pt idx="53">
                  <c:v>46365.044618658263</c:v>
                </c:pt>
                <c:pt idx="54">
                  <c:v>46975.340892006141</c:v>
                </c:pt>
                <c:pt idx="55">
                  <c:v>46770.513353264563</c:v>
                </c:pt>
                <c:pt idx="56">
                  <c:v>47489.431197825303</c:v>
                </c:pt>
                <c:pt idx="57">
                  <c:v>45761.330106459325</c:v>
                </c:pt>
                <c:pt idx="58">
                  <c:v>43461.531274460358</c:v>
                </c:pt>
                <c:pt idx="59">
                  <c:v>46709.539522007908</c:v>
                </c:pt>
                <c:pt idx="60">
                  <c:v>49184.340040237752</c:v>
                </c:pt>
                <c:pt idx="61">
                  <c:v>54048.065242640056</c:v>
                </c:pt>
                <c:pt idx="62">
                  <c:v>55747.201956279074</c:v>
                </c:pt>
                <c:pt idx="63">
                  <c:v>65336.036144147627</c:v>
                </c:pt>
                <c:pt idx="64">
                  <c:v>64600.120848183753</c:v>
                </c:pt>
                <c:pt idx="65">
                  <c:v>63917.436004035175</c:v>
                </c:pt>
                <c:pt idx="66">
                  <c:v>68096.662771636649</c:v>
                </c:pt>
                <c:pt idx="67">
                  <c:v>67802.994996293361</c:v>
                </c:pt>
                <c:pt idx="68">
                  <c:v>58206.790999846482</c:v>
                </c:pt>
                <c:pt idx="69">
                  <c:v>53092.42829596025</c:v>
                </c:pt>
                <c:pt idx="70">
                  <c:v>52446.370496317606</c:v>
                </c:pt>
                <c:pt idx="71">
                  <c:v>61049.579166772084</c:v>
                </c:pt>
                <c:pt idx="72">
                  <c:v>47442.598049588923</c:v>
                </c:pt>
                <c:pt idx="73">
                  <c:v>46700.034035324723</c:v>
                </c:pt>
                <c:pt idx="74">
                  <c:v>52176.464162833319</c:v>
                </c:pt>
                <c:pt idx="75">
                  <c:v>54670.267975795636</c:v>
                </c:pt>
                <c:pt idx="76">
                  <c:v>52762.208604047119</c:v>
                </c:pt>
                <c:pt idx="77">
                  <c:v>53979.194693735379</c:v>
                </c:pt>
                <c:pt idx="78">
                  <c:v>43890.138315677563</c:v>
                </c:pt>
                <c:pt idx="79">
                  <c:v>42520.826208717983</c:v>
                </c:pt>
                <c:pt idx="80">
                  <c:v>41925.216369311747</c:v>
                </c:pt>
                <c:pt idx="81">
                  <c:v>41378.481281416585</c:v>
                </c:pt>
                <c:pt idx="82">
                  <c:v>43837.534279680789</c:v>
                </c:pt>
                <c:pt idx="83">
                  <c:v>47538.638218855587</c:v>
                </c:pt>
                <c:pt idx="84">
                  <c:v>47739.361822714403</c:v>
                </c:pt>
                <c:pt idx="85">
                  <c:v>46231.691173111278</c:v>
                </c:pt>
                <c:pt idx="86">
                  <c:v>47005.120533504931</c:v>
                </c:pt>
                <c:pt idx="87">
                  <c:v>42793.247469813083</c:v>
                </c:pt>
                <c:pt idx="88">
                  <c:v>43830.175663417438</c:v>
                </c:pt>
                <c:pt idx="89">
                  <c:v>46752.951673415875</c:v>
                </c:pt>
                <c:pt idx="90">
                  <c:v>46959.505416846448</c:v>
                </c:pt>
                <c:pt idx="91">
                  <c:v>46334.671316777261</c:v>
                </c:pt>
                <c:pt idx="92">
                  <c:v>51144.657928314758</c:v>
                </c:pt>
                <c:pt idx="93">
                  <c:v>62648.106629213675</c:v>
                </c:pt>
                <c:pt idx="94">
                  <c:v>60512.061454716801</c:v>
                </c:pt>
                <c:pt idx="95">
                  <c:v>56658.386225150316</c:v>
                </c:pt>
                <c:pt idx="96">
                  <c:v>54903.075627672202</c:v>
                </c:pt>
                <c:pt idx="97">
                  <c:v>62260.583066307525</c:v>
                </c:pt>
                <c:pt idx="98">
                  <c:v>64175.348120436378</c:v>
                </c:pt>
                <c:pt idx="99">
                  <c:v>62088.764011035659</c:v>
                </c:pt>
                <c:pt idx="100">
                  <c:v>63349.10549464653</c:v>
                </c:pt>
                <c:pt idx="101">
                  <c:v>59653.671063315276</c:v>
                </c:pt>
                <c:pt idx="102">
                  <c:v>59221.932742155717</c:v>
                </c:pt>
                <c:pt idx="103">
                  <c:v>58902.663048121387</c:v>
                </c:pt>
                <c:pt idx="104">
                  <c:v>59771.782283047585</c:v>
                </c:pt>
                <c:pt idx="105">
                  <c:v>61094.258511786371</c:v>
                </c:pt>
                <c:pt idx="106">
                  <c:v>63773.397143806673</c:v>
                </c:pt>
                <c:pt idx="107">
                  <c:v>64747.574096670643</c:v>
                </c:pt>
                <c:pt idx="108">
                  <c:v>73833.537894742622</c:v>
                </c:pt>
                <c:pt idx="109">
                  <c:v>77638.50923816931</c:v>
                </c:pt>
                <c:pt idx="110">
                  <c:v>75930.71196651319</c:v>
                </c:pt>
                <c:pt idx="111">
                  <c:v>77557.270055392641</c:v>
                </c:pt>
                <c:pt idx="112">
                  <c:v>85918.618992235031</c:v>
                </c:pt>
                <c:pt idx="113">
                  <c:v>83808.651857394769</c:v>
                </c:pt>
                <c:pt idx="114">
                  <c:v>84168.093663401727</c:v>
                </c:pt>
                <c:pt idx="115">
                  <c:v>73570.987289960482</c:v>
                </c:pt>
                <c:pt idx="116">
                  <c:v>66384.717510024959</c:v>
                </c:pt>
                <c:pt idx="117">
                  <c:v>67674.171940910615</c:v>
                </c:pt>
                <c:pt idx="118">
                  <c:v>79300.412525508204</c:v>
                </c:pt>
                <c:pt idx="119">
                  <c:v>83078.233244994917</c:v>
                </c:pt>
                <c:pt idx="120">
                  <c:v>79849.176998280323</c:v>
                </c:pt>
                <c:pt idx="121">
                  <c:v>76335.836063224022</c:v>
                </c:pt>
                <c:pt idx="122">
                  <c:v>79310.158847257713</c:v>
                </c:pt>
                <c:pt idx="123">
                  <c:v>81871.611632817163</c:v>
                </c:pt>
                <c:pt idx="124">
                  <c:v>82281.594795165933</c:v>
                </c:pt>
                <c:pt idx="125">
                  <c:v>73859.909239866072</c:v>
                </c:pt>
                <c:pt idx="126">
                  <c:v>74492.066093411355</c:v>
                </c:pt>
                <c:pt idx="127">
                  <c:v>72551.776925987506</c:v>
                </c:pt>
                <c:pt idx="128">
                  <c:v>74036.366492165354</c:v>
                </c:pt>
                <c:pt idx="129">
                  <c:v>75454.125291114047</c:v>
                </c:pt>
                <c:pt idx="130">
                  <c:v>78050.628629233892</c:v>
                </c:pt>
                <c:pt idx="131">
                  <c:v>76943.091037640188</c:v>
                </c:pt>
                <c:pt idx="132">
                  <c:v>78075.189284710665</c:v>
                </c:pt>
                <c:pt idx="133">
                  <c:v>75534.428787255689</c:v>
                </c:pt>
                <c:pt idx="134">
                  <c:v>72232.839825065777</c:v>
                </c:pt>
                <c:pt idx="135">
                  <c:v>71675.976821037097</c:v>
                </c:pt>
                <c:pt idx="136">
                  <c:v>73102.440926096999</c:v>
                </c:pt>
                <c:pt idx="137">
                  <c:v>68425.981240203764</c:v>
                </c:pt>
                <c:pt idx="138">
                  <c:v>62759.110825823147</c:v>
                </c:pt>
                <c:pt idx="139">
                  <c:v>63063.25526134816</c:v>
                </c:pt>
                <c:pt idx="140">
                  <c:v>61242.49590784678</c:v>
                </c:pt>
                <c:pt idx="141">
                  <c:v>60884.843167101732</c:v>
                </c:pt>
                <c:pt idx="142">
                  <c:v>62801.375681543112</c:v>
                </c:pt>
                <c:pt idx="143">
                  <c:v>61712.763385723178</c:v>
                </c:pt>
                <c:pt idx="144">
                  <c:v>60180.933848612804</c:v>
                </c:pt>
                <c:pt idx="145">
                  <c:v>60000.564474168612</c:v>
                </c:pt>
                <c:pt idx="146">
                  <c:v>61231.497082257163</c:v>
                </c:pt>
                <c:pt idx="147">
                  <c:v>70010.038666510867</c:v>
                </c:pt>
                <c:pt idx="148">
                  <c:v>66290.13575233311</c:v>
                </c:pt>
                <c:pt idx="149">
                  <c:v>63925.926059890255</c:v>
                </c:pt>
                <c:pt idx="150">
                  <c:v>59971.920547469548</c:v>
                </c:pt>
                <c:pt idx="151">
                  <c:v>60181.789110822036</c:v>
                </c:pt>
                <c:pt idx="152">
                  <c:v>59680.946103602102</c:v>
                </c:pt>
                <c:pt idx="153">
                  <c:v>59318.852516532228</c:v>
                </c:pt>
                <c:pt idx="154">
                  <c:v>60641.337123425263</c:v>
                </c:pt>
                <c:pt idx="155">
                  <c:v>61202.524511129624</c:v>
                </c:pt>
                <c:pt idx="156">
                  <c:v>61883.389346067888</c:v>
                </c:pt>
                <c:pt idx="157">
                  <c:v>63366.719604891914</c:v>
                </c:pt>
                <c:pt idx="158">
                  <c:v>68121.294674124569</c:v>
                </c:pt>
                <c:pt idx="159">
                  <c:v>69091.187157527762</c:v>
                </c:pt>
                <c:pt idx="160">
                  <c:v>68121.293018880795</c:v>
                </c:pt>
                <c:pt idx="161">
                  <c:v>67228.600499643115</c:v>
                </c:pt>
                <c:pt idx="162">
                  <c:v>66174.164495592195</c:v>
                </c:pt>
                <c:pt idx="163">
                  <c:v>65986.811543102362</c:v>
                </c:pt>
                <c:pt idx="164">
                  <c:v>64855.136743829673</c:v>
                </c:pt>
                <c:pt idx="165">
                  <c:v>64893.662076999644</c:v>
                </c:pt>
                <c:pt idx="166">
                  <c:v>67825.327069546096</c:v>
                </c:pt>
                <c:pt idx="167">
                  <c:v>71405.801510018311</c:v>
                </c:pt>
                <c:pt idx="168">
                  <c:v>71969.342913261033</c:v>
                </c:pt>
                <c:pt idx="169">
                  <c:v>72995.488882575679</c:v>
                </c:pt>
                <c:pt idx="170">
                  <c:v>75793.012372282858</c:v>
                </c:pt>
                <c:pt idx="171">
                  <c:v>81852.726651712888</c:v>
                </c:pt>
                <c:pt idx="172">
                  <c:v>88200.513213706567</c:v>
                </c:pt>
                <c:pt idx="173">
                  <c:v>83633.586745619425</c:v>
                </c:pt>
                <c:pt idx="174">
                  <c:v>84173.60494060858</c:v>
                </c:pt>
                <c:pt idx="175">
                  <c:v>86076.220338848114</c:v>
                </c:pt>
                <c:pt idx="176">
                  <c:v>90103.63792591574</c:v>
                </c:pt>
                <c:pt idx="177">
                  <c:v>91858.580734481759</c:v>
                </c:pt>
                <c:pt idx="178">
                  <c:v>98944.094351339983</c:v>
                </c:pt>
                <c:pt idx="179">
                  <c:v>104534.59996181082</c:v>
                </c:pt>
                <c:pt idx="180">
                  <c:v>111835.12603393472</c:v>
                </c:pt>
                <c:pt idx="181">
                  <c:v>110974.8351416667</c:v>
                </c:pt>
                <c:pt idx="182">
                  <c:v>109801.14339368042</c:v>
                </c:pt>
                <c:pt idx="183">
                  <c:v>108694.00588865358</c:v>
                </c:pt>
                <c:pt idx="184">
                  <c:v>116637.23673482888</c:v>
                </c:pt>
                <c:pt idx="185">
                  <c:v>119456.82247117412</c:v>
                </c:pt>
                <c:pt idx="186">
                  <c:v>117417.3139919074</c:v>
                </c:pt>
                <c:pt idx="187">
                  <c:v>112207.22457261107</c:v>
                </c:pt>
                <c:pt idx="188">
                  <c:v>103853.06266415522</c:v>
                </c:pt>
                <c:pt idx="189">
                  <c:v>102526.47888007376</c:v>
                </c:pt>
                <c:pt idx="190">
                  <c:v>102369.00444244617</c:v>
                </c:pt>
                <c:pt idx="191">
                  <c:v>100278.45526882102</c:v>
                </c:pt>
                <c:pt idx="192">
                  <c:v>100938.8504677751</c:v>
                </c:pt>
                <c:pt idx="193">
                  <c:v>100245.42905393707</c:v>
                </c:pt>
                <c:pt idx="194">
                  <c:v>94860.297195452731</c:v>
                </c:pt>
                <c:pt idx="195">
                  <c:v>92084.596867540036</c:v>
                </c:pt>
                <c:pt idx="196">
                  <c:v>106926.43889649402</c:v>
                </c:pt>
              </c:numCache>
            </c:numRef>
          </c:val>
          <c:smooth val="0"/>
          <c:extLst>
            <c:ext xmlns:c16="http://schemas.microsoft.com/office/drawing/2014/chart" uri="{C3380CC4-5D6E-409C-BE32-E72D297353CC}">
              <c16:uniqueId val="{00000000-971E-4CFA-B37D-F57FA1418A6D}"/>
            </c:ext>
          </c:extLst>
        </c:ser>
        <c:ser>
          <c:idx val="3"/>
          <c:order val="1"/>
          <c:tx>
            <c:strRef>
              <c:f>'Y - Z'!$AA$4</c:f>
              <c:strCache>
                <c:ptCount val="1"/>
                <c:pt idx="0">
                  <c:v>Bco exp sin gastos variables
$/qq</c:v>
                </c:pt>
              </c:strCache>
            </c:strRef>
          </c:tx>
          <c:spPr>
            <a:ln w="28575" cap="rnd">
              <a:solidFill>
                <a:schemeClr val="accent4"/>
              </a:solidFill>
              <a:round/>
            </a:ln>
            <a:effectLst/>
          </c:spPr>
          <c:marker>
            <c:symbol val="none"/>
          </c:marker>
          <c:cat>
            <c:numRef>
              <c:f>'Y - Z'!$W$5:$W$201</c:f>
              <c:numCache>
                <c:formatCode>mmm\-yy</c:formatCode>
                <c:ptCount val="19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numCache>
            </c:numRef>
          </c:cat>
          <c:val>
            <c:numRef>
              <c:f>'Y - Z'!$AA$5:$AA$201</c:f>
              <c:numCache>
                <c:formatCode>#,##0</c:formatCode>
                <c:ptCount val="197"/>
                <c:pt idx="0">
                  <c:v>24290.052905456701</c:v>
                </c:pt>
                <c:pt idx="1">
                  <c:v>23605.201552606213</c:v>
                </c:pt>
                <c:pt idx="2">
                  <c:v>24669.351931054891</c:v>
                </c:pt>
                <c:pt idx="3">
                  <c:v>40541.803784837604</c:v>
                </c:pt>
                <c:pt idx="4">
                  <c:v>26493.709863074644</c:v>
                </c:pt>
                <c:pt idx="5">
                  <c:v>34389.431315091046</c:v>
                </c:pt>
                <c:pt idx="6">
                  <c:v>31146.252252684626</c:v>
                </c:pt>
                <c:pt idx="7">
                  <c:v>31666.092213780223</c:v>
                </c:pt>
                <c:pt idx="8">
                  <c:v>25705.38074487729</c:v>
                </c:pt>
                <c:pt idx="9">
                  <c:v>22797.30964260226</c:v>
                </c:pt>
                <c:pt idx="10">
                  <c:v>20894.90800811183</c:v>
                </c:pt>
                <c:pt idx="11">
                  <c:v>19108.628486635913</c:v>
                </c:pt>
                <c:pt idx="12">
                  <c:v>21417.808036313163</c:v>
                </c:pt>
                <c:pt idx="13">
                  <c:v>21194.674808424574</c:v>
                </c:pt>
                <c:pt idx="14">
                  <c:v>19634.612069606606</c:v>
                </c:pt>
                <c:pt idx="15">
                  <c:v>21182.560569203048</c:v>
                </c:pt>
                <c:pt idx="16">
                  <c:v>26147.49359733173</c:v>
                </c:pt>
                <c:pt idx="17">
                  <c:v>27555.432539737383</c:v>
                </c:pt>
                <c:pt idx="18">
                  <c:v>31116.093778342365</c:v>
                </c:pt>
                <c:pt idx="19">
                  <c:v>20416.497715610756</c:v>
                </c:pt>
                <c:pt idx="20">
                  <c:v>21855.624178039528</c:v>
                </c:pt>
                <c:pt idx="21">
                  <c:v>22404.513320172395</c:v>
                </c:pt>
                <c:pt idx="22">
                  <c:v>21971.095843040021</c:v>
                </c:pt>
                <c:pt idx="23">
                  <c:v>22555.788759182629</c:v>
                </c:pt>
                <c:pt idx="24">
                  <c:v>23339.133101855245</c:v>
                </c:pt>
                <c:pt idx="25">
                  <c:v>28661.793442433907</c:v>
                </c:pt>
                <c:pt idx="26">
                  <c:v>28132.555254718256</c:v>
                </c:pt>
                <c:pt idx="27">
                  <c:v>24359.305318173811</c:v>
                </c:pt>
                <c:pt idx="28">
                  <c:v>25699.843889024221</c:v>
                </c:pt>
                <c:pt idx="29">
                  <c:v>22884.420645368013</c:v>
                </c:pt>
                <c:pt idx="30">
                  <c:v>22323.992855850367</c:v>
                </c:pt>
                <c:pt idx="31">
                  <c:v>22170.885809292871</c:v>
                </c:pt>
                <c:pt idx="32">
                  <c:v>22133.857212225776</c:v>
                </c:pt>
                <c:pt idx="33">
                  <c:v>22325.981718385265</c:v>
                </c:pt>
                <c:pt idx="34">
                  <c:v>21814.476476024025</c:v>
                </c:pt>
                <c:pt idx="35">
                  <c:v>21138.470700711721</c:v>
                </c:pt>
                <c:pt idx="36">
                  <c:v>19305.899023600236</c:v>
                </c:pt>
                <c:pt idx="37">
                  <c:v>18707.209076409261</c:v>
                </c:pt>
                <c:pt idx="38">
                  <c:v>19994.757391835483</c:v>
                </c:pt>
                <c:pt idx="39">
                  <c:v>20166.091407473767</c:v>
                </c:pt>
                <c:pt idx="40">
                  <c:v>20478.200675668624</c:v>
                </c:pt>
                <c:pt idx="41">
                  <c:v>20732.06525765562</c:v>
                </c:pt>
                <c:pt idx="42">
                  <c:v>20940.297856681347</c:v>
                </c:pt>
                <c:pt idx="43">
                  <c:v>21522.638888941416</c:v>
                </c:pt>
                <c:pt idx="44">
                  <c:v>22580.293230331037</c:v>
                </c:pt>
                <c:pt idx="45">
                  <c:v>20719.488291030852</c:v>
                </c:pt>
                <c:pt idx="46">
                  <c:v>21245.869246280592</c:v>
                </c:pt>
                <c:pt idx="47">
                  <c:v>18698.970805859601</c:v>
                </c:pt>
                <c:pt idx="48">
                  <c:v>19433.923607369179</c:v>
                </c:pt>
                <c:pt idx="49">
                  <c:v>19639.897612642893</c:v>
                </c:pt>
                <c:pt idx="50">
                  <c:v>21315.496110705222</c:v>
                </c:pt>
                <c:pt idx="51">
                  <c:v>22652.666779700754</c:v>
                </c:pt>
                <c:pt idx="52">
                  <c:v>23012.665097548172</c:v>
                </c:pt>
                <c:pt idx="53">
                  <c:v>24095.000715758051</c:v>
                </c:pt>
                <c:pt idx="54">
                  <c:v>23336.860291227502</c:v>
                </c:pt>
                <c:pt idx="55">
                  <c:v>24886.675220167694</c:v>
                </c:pt>
                <c:pt idx="56">
                  <c:v>25960.583375583083</c:v>
                </c:pt>
                <c:pt idx="57">
                  <c:v>25890.77692270499</c:v>
                </c:pt>
                <c:pt idx="58">
                  <c:v>26416.598650455569</c:v>
                </c:pt>
                <c:pt idx="59">
                  <c:v>27088.912624783665</c:v>
                </c:pt>
                <c:pt idx="60">
                  <c:v>26348.68815151653</c:v>
                </c:pt>
                <c:pt idx="61">
                  <c:v>23720.475083132056</c:v>
                </c:pt>
                <c:pt idx="62">
                  <c:v>34510.586355835978</c:v>
                </c:pt>
                <c:pt idx="63">
                  <c:v>31444.968893595033</c:v>
                </c:pt>
                <c:pt idx="64">
                  <c:v>39635.195896870864</c:v>
                </c:pt>
                <c:pt idx="65">
                  <c:v>40420.756770977845</c:v>
                </c:pt>
                <c:pt idx="66">
                  <c:v>37726.760358018386</c:v>
                </c:pt>
                <c:pt idx="67">
                  <c:v>37104.052555121714</c:v>
                </c:pt>
                <c:pt idx="68">
                  <c:v>40703.793684356824</c:v>
                </c:pt>
                <c:pt idx="69">
                  <c:v>40058.165454088397</c:v>
                </c:pt>
                <c:pt idx="70">
                  <c:v>36855.282716716305</c:v>
                </c:pt>
                <c:pt idx="71">
                  <c:v>36522.125917977217</c:v>
                </c:pt>
                <c:pt idx="72">
                  <c:v>33870.236653657324</c:v>
                </c:pt>
                <c:pt idx="73">
                  <c:v>36771.834610631398</c:v>
                </c:pt>
                <c:pt idx="74">
                  <c:v>34430.152765270235</c:v>
                </c:pt>
                <c:pt idx="75">
                  <c:v>34985.625338265578</c:v>
                </c:pt>
                <c:pt idx="76">
                  <c:v>29010.691657555915</c:v>
                </c:pt>
                <c:pt idx="77">
                  <c:v>28157.75356609892</c:v>
                </c:pt>
                <c:pt idx="78">
                  <c:v>26296.181907179132</c:v>
                </c:pt>
                <c:pt idx="79">
                  <c:v>27804.415908974835</c:v>
                </c:pt>
                <c:pt idx="80">
                  <c:v>26846.002765141504</c:v>
                </c:pt>
                <c:pt idx="81">
                  <c:v>23779.145198620983</c:v>
                </c:pt>
                <c:pt idx="82">
                  <c:v>25478.348708185487</c:v>
                </c:pt>
                <c:pt idx="83">
                  <c:v>24695.626167708593</c:v>
                </c:pt>
                <c:pt idx="84">
                  <c:v>28096.682934505312</c:v>
                </c:pt>
                <c:pt idx="85">
                  <c:v>28875.712117241565</c:v>
                </c:pt>
                <c:pt idx="86">
                  <c:v>29700.547718214959</c:v>
                </c:pt>
                <c:pt idx="87">
                  <c:v>29106.655900424608</c:v>
                </c:pt>
                <c:pt idx="88">
                  <c:v>27954.656171924627</c:v>
                </c:pt>
                <c:pt idx="89">
                  <c:v>27125.091667757933</c:v>
                </c:pt>
                <c:pt idx="90">
                  <c:v>28743.035405175098</c:v>
                </c:pt>
                <c:pt idx="91">
                  <c:v>30094.382841688155</c:v>
                </c:pt>
                <c:pt idx="92">
                  <c:v>31207.222187771917</c:v>
                </c:pt>
                <c:pt idx="93">
                  <c:v>37534.689206624738</c:v>
                </c:pt>
                <c:pt idx="94">
                  <c:v>33485.55707392469</c:v>
                </c:pt>
                <c:pt idx="95">
                  <c:v>35210.48281282762</c:v>
                </c:pt>
                <c:pt idx="96">
                  <c:v>37851.651288758541</c:v>
                </c:pt>
                <c:pt idx="97">
                  <c:v>41416.419743896797</c:v>
                </c:pt>
                <c:pt idx="98">
                  <c:v>40624.389056984372</c:v>
                </c:pt>
                <c:pt idx="99">
                  <c:v>38982.668845533692</c:v>
                </c:pt>
                <c:pt idx="100">
                  <c:v>37016.645715904466</c:v>
                </c:pt>
                <c:pt idx="101">
                  <c:v>36187.441523210902</c:v>
                </c:pt>
                <c:pt idx="102">
                  <c:v>37441.642883455177</c:v>
                </c:pt>
                <c:pt idx="103">
                  <c:v>36943.739312164755</c:v>
                </c:pt>
                <c:pt idx="104">
                  <c:v>37059.63970855184</c:v>
                </c:pt>
                <c:pt idx="105">
                  <c:v>39716.470044845417</c:v>
                </c:pt>
                <c:pt idx="106">
                  <c:v>41430.88294428114</c:v>
                </c:pt>
                <c:pt idx="107">
                  <c:v>46492.473602139122</c:v>
                </c:pt>
                <c:pt idx="108">
                  <c:v>45107.008381379688</c:v>
                </c:pt>
                <c:pt idx="109">
                  <c:v>47128.954744576695</c:v>
                </c:pt>
                <c:pt idx="110">
                  <c:v>53991.788323960311</c:v>
                </c:pt>
                <c:pt idx="111">
                  <c:v>49862.182816702269</c:v>
                </c:pt>
                <c:pt idx="112">
                  <c:v>45557.71319987969</c:v>
                </c:pt>
                <c:pt idx="113">
                  <c:v>43226.581796202263</c:v>
                </c:pt>
                <c:pt idx="114">
                  <c:v>41012.665705385632</c:v>
                </c:pt>
                <c:pt idx="115">
                  <c:v>38636.437912240435</c:v>
                </c:pt>
                <c:pt idx="116">
                  <c:v>44921.002570410084</c:v>
                </c:pt>
                <c:pt idx="117">
                  <c:v>38220.976802344318</c:v>
                </c:pt>
                <c:pt idx="118">
                  <c:v>40006.522533967393</c:v>
                </c:pt>
                <c:pt idx="119">
                  <c:v>57045.290313588135</c:v>
                </c:pt>
                <c:pt idx="120">
                  <c:v>52271.134669960324</c:v>
                </c:pt>
                <c:pt idx="121">
                  <c:v>59253.717111250618</c:v>
                </c:pt>
                <c:pt idx="122">
                  <c:v>57807.758812500637</c:v>
                </c:pt>
                <c:pt idx="123">
                  <c:v>51248.879866100244</c:v>
                </c:pt>
                <c:pt idx="124">
                  <c:v>43393.789222713152</c:v>
                </c:pt>
                <c:pt idx="125">
                  <c:v>47211.504048100272</c:v>
                </c:pt>
                <c:pt idx="126">
                  <c:v>57961.868359441694</c:v>
                </c:pt>
                <c:pt idx="127">
                  <c:v>56244.667766650673</c:v>
                </c:pt>
                <c:pt idx="128">
                  <c:v>57846.964051310497</c:v>
                </c:pt>
                <c:pt idx="129">
                  <c:v>61549.15457795118</c:v>
                </c:pt>
                <c:pt idx="130">
                  <c:v>61953.113650773776</c:v>
                </c:pt>
                <c:pt idx="131">
                  <c:v>51641.277642951172</c:v>
                </c:pt>
                <c:pt idx="132">
                  <c:v>52436.247520890509</c:v>
                </c:pt>
                <c:pt idx="133">
                  <c:v>51879.733002408851</c:v>
                </c:pt>
                <c:pt idx="134">
                  <c:v>51356.566512225363</c:v>
                </c:pt>
                <c:pt idx="135">
                  <c:v>50935.603811497713</c:v>
                </c:pt>
                <c:pt idx="136">
                  <c:v>51053.180088576715</c:v>
                </c:pt>
                <c:pt idx="137">
                  <c:v>50820.730716667043</c:v>
                </c:pt>
                <c:pt idx="138">
                  <c:v>50750.419493915535</c:v>
                </c:pt>
                <c:pt idx="139">
                  <c:v>50763.904742289218</c:v>
                </c:pt>
                <c:pt idx="140">
                  <c:v>50544.44049141954</c:v>
                </c:pt>
                <c:pt idx="141">
                  <c:v>50502.636946724953</c:v>
                </c:pt>
                <c:pt idx="142">
                  <c:v>50500.929118810687</c:v>
                </c:pt>
                <c:pt idx="143">
                  <c:v>50329.177133030273</c:v>
                </c:pt>
                <c:pt idx="144">
                  <c:v>44851.031834692345</c:v>
                </c:pt>
                <c:pt idx="145">
                  <c:v>44229.253043003846</c:v>
                </c:pt>
                <c:pt idx="146">
                  <c:v>44318.032344163119</c:v>
                </c:pt>
                <c:pt idx="147">
                  <c:v>44638.766080596179</c:v>
                </c:pt>
                <c:pt idx="148">
                  <c:v>44509.875192451698</c:v>
                </c:pt>
                <c:pt idx="149">
                  <c:v>44074.297640045348</c:v>
                </c:pt>
                <c:pt idx="150">
                  <c:v>43581.296981507134</c:v>
                </c:pt>
                <c:pt idx="151">
                  <c:v>38917.287598119154</c:v>
                </c:pt>
                <c:pt idx="152">
                  <c:v>38794.501044173478</c:v>
                </c:pt>
                <c:pt idx="153">
                  <c:v>38350.517745123827</c:v>
                </c:pt>
                <c:pt idx="154">
                  <c:v>38503.391757699654</c:v>
                </c:pt>
                <c:pt idx="155">
                  <c:v>38685.601615769454</c:v>
                </c:pt>
                <c:pt idx="156">
                  <c:v>38377.294328115524</c:v>
                </c:pt>
                <c:pt idx="157">
                  <c:v>39965.733403800994</c:v>
                </c:pt>
                <c:pt idx="158">
                  <c:v>40539.450155897772</c:v>
                </c:pt>
                <c:pt idx="159">
                  <c:v>40158.619227035226</c:v>
                </c:pt>
                <c:pt idx="160">
                  <c:v>39945.888490177291</c:v>
                </c:pt>
                <c:pt idx="161">
                  <c:v>39700.652524972276</c:v>
                </c:pt>
                <c:pt idx="162">
                  <c:v>39640.587082939412</c:v>
                </c:pt>
                <c:pt idx="163">
                  <c:v>39586.470894562219</c:v>
                </c:pt>
                <c:pt idx="164">
                  <c:v>39417.598652818844</c:v>
                </c:pt>
                <c:pt idx="165">
                  <c:v>39878.421932777397</c:v>
                </c:pt>
                <c:pt idx="166">
                  <c:v>40338.201770613494</c:v>
                </c:pt>
                <c:pt idx="167">
                  <c:v>40904.926378362194</c:v>
                </c:pt>
                <c:pt idx="168">
                  <c:v>47325.25191288034</c:v>
                </c:pt>
                <c:pt idx="169">
                  <c:v>45875.010168268032</c:v>
                </c:pt>
                <c:pt idx="170">
                  <c:v>47152.447040209634</c:v>
                </c:pt>
                <c:pt idx="171">
                  <c:v>49243.690374725455</c:v>
                </c:pt>
                <c:pt idx="172">
                  <c:v>44414.161675088886</c:v>
                </c:pt>
                <c:pt idx="173">
                  <c:v>47776.026484830829</c:v>
                </c:pt>
                <c:pt idx="174">
                  <c:v>49502.981794073858</c:v>
                </c:pt>
                <c:pt idx="175">
                  <c:v>54757.493432172814</c:v>
                </c:pt>
                <c:pt idx="176">
                  <c:v>54394.711572364162</c:v>
                </c:pt>
                <c:pt idx="177">
                  <c:v>53828.921121730513</c:v>
                </c:pt>
                <c:pt idx="178">
                  <c:v>52742.335614155265</c:v>
                </c:pt>
                <c:pt idx="179">
                  <c:v>59332.954780762768</c:v>
                </c:pt>
                <c:pt idx="180">
                  <c:v>59916.290748377694</c:v>
                </c:pt>
                <c:pt idx="181">
                  <c:v>62895.390305997265</c:v>
                </c:pt>
                <c:pt idx="182">
                  <c:v>57405.461373377686</c:v>
                </c:pt>
                <c:pt idx="183">
                  <c:v>57439.366504658923</c:v>
                </c:pt>
                <c:pt idx="184">
                  <c:v>57985.249248465399</c:v>
                </c:pt>
                <c:pt idx="185">
                  <c:v>60144.721331992259</c:v>
                </c:pt>
                <c:pt idx="186">
                  <c:v>58954.068393893394</c:v>
                </c:pt>
                <c:pt idx="187">
                  <c:v>67505.36810852967</c:v>
                </c:pt>
                <c:pt idx="188">
                  <c:v>62467.75058018374</c:v>
                </c:pt>
                <c:pt idx="189">
                  <c:v>71906.40742922097</c:v>
                </c:pt>
                <c:pt idx="190">
                  <c:v>75106.672271999501</c:v>
                </c:pt>
                <c:pt idx="191">
                  <c:v>69146.215728451134</c:v>
                </c:pt>
                <c:pt idx="192">
                  <c:v>68999.122286388592</c:v>
                </c:pt>
                <c:pt idx="193">
                  <c:v>70202.199436728464</c:v>
                </c:pt>
                <c:pt idx="194">
                  <c:v>72996.06747090476</c:v>
                </c:pt>
                <c:pt idx="195">
                  <c:v>67375.9635275529</c:v>
                </c:pt>
                <c:pt idx="196">
                  <c:v>68016.143577571551</c:v>
                </c:pt>
              </c:numCache>
            </c:numRef>
          </c:val>
          <c:smooth val="0"/>
          <c:extLst>
            <c:ext xmlns:c16="http://schemas.microsoft.com/office/drawing/2014/chart" uri="{C3380CC4-5D6E-409C-BE32-E72D297353CC}">
              <c16:uniqueId val="{00000001-971E-4CFA-B37D-F57FA1418A6D}"/>
            </c:ext>
          </c:extLst>
        </c:ser>
        <c:ser>
          <c:idx val="1"/>
          <c:order val="3"/>
          <c:tx>
            <c:strRef>
              <c:f>'Y - Z'!$AC$4</c:f>
              <c:strCache>
                <c:ptCount val="1"/>
                <c:pt idx="0">
                  <c:v>PPPi</c:v>
                </c:pt>
              </c:strCache>
            </c:strRef>
          </c:tx>
          <c:spPr>
            <a:ln w="28575" cap="rnd">
              <a:solidFill>
                <a:schemeClr val="accent6">
                  <a:lumMod val="75000"/>
                </a:schemeClr>
              </a:solidFill>
              <a:round/>
            </a:ln>
            <a:effectLst/>
          </c:spPr>
          <c:marker>
            <c:symbol val="none"/>
          </c:marker>
          <c:val>
            <c:numRef>
              <c:f>'Y - Z'!$AC$5:$AC$202</c:f>
              <c:numCache>
                <c:formatCode>#,##0</c:formatCode>
                <c:ptCount val="198"/>
                <c:pt idx="0">
                  <c:v>41215.284422320663</c:v>
                </c:pt>
                <c:pt idx="1">
                  <c:v>38670.530934668415</c:v>
                </c:pt>
                <c:pt idx="2">
                  <c:v>37785.595243518568</c:v>
                </c:pt>
                <c:pt idx="3">
                  <c:v>46092.591536918517</c:v>
                </c:pt>
                <c:pt idx="4">
                  <c:v>40318.876980521462</c:v>
                </c:pt>
                <c:pt idx="5">
                  <c:v>46450.029896355816</c:v>
                </c:pt>
                <c:pt idx="6">
                  <c:v>41111.728889952967</c:v>
                </c:pt>
                <c:pt idx="7">
                  <c:v>39946.399066858583</c:v>
                </c:pt>
                <c:pt idx="8">
                  <c:v>38294.314213237543</c:v>
                </c:pt>
                <c:pt idx="9">
                  <c:v>35821.211256278199</c:v>
                </c:pt>
                <c:pt idx="10">
                  <c:v>34816.758159373028</c:v>
                </c:pt>
                <c:pt idx="11">
                  <c:v>33985.879613888181</c:v>
                </c:pt>
                <c:pt idx="12">
                  <c:v>38696.114548890306</c:v>
                </c:pt>
                <c:pt idx="13">
                  <c:v>36732.87438203545</c:v>
                </c:pt>
                <c:pt idx="14">
                  <c:v>36638.734361627692</c:v>
                </c:pt>
                <c:pt idx="15">
                  <c:v>37701.458676182534</c:v>
                </c:pt>
                <c:pt idx="16">
                  <c:v>37145.586699533698</c:v>
                </c:pt>
                <c:pt idx="17">
                  <c:v>39245.761001778243</c:v>
                </c:pt>
                <c:pt idx="18">
                  <c:v>40199.085565346635</c:v>
                </c:pt>
                <c:pt idx="19">
                  <c:v>32423.962935764204</c:v>
                </c:pt>
                <c:pt idx="20">
                  <c:v>33696.806613008725</c:v>
                </c:pt>
                <c:pt idx="21">
                  <c:v>32950.226230134816</c:v>
                </c:pt>
                <c:pt idx="22">
                  <c:v>33903.844463170462</c:v>
                </c:pt>
                <c:pt idx="23">
                  <c:v>40133.621272701741</c:v>
                </c:pt>
                <c:pt idx="24">
                  <c:v>37758.534205422737</c:v>
                </c:pt>
                <c:pt idx="25">
                  <c:v>39695.14355646223</c:v>
                </c:pt>
                <c:pt idx="26">
                  <c:v>38957.62194860827</c:v>
                </c:pt>
                <c:pt idx="27">
                  <c:v>33456.214343081519</c:v>
                </c:pt>
                <c:pt idx="28">
                  <c:v>37510.864946974252</c:v>
                </c:pt>
                <c:pt idx="29">
                  <c:v>32737.060394817963</c:v>
                </c:pt>
                <c:pt idx="30">
                  <c:v>32988.584154599652</c:v>
                </c:pt>
                <c:pt idx="31">
                  <c:v>30600.21526277667</c:v>
                </c:pt>
                <c:pt idx="32">
                  <c:v>31254.229780301994</c:v>
                </c:pt>
                <c:pt idx="33">
                  <c:v>31334.666144432347</c:v>
                </c:pt>
                <c:pt idx="34">
                  <c:v>33792.965551071204</c:v>
                </c:pt>
                <c:pt idx="35">
                  <c:v>35150.764470675364</c:v>
                </c:pt>
                <c:pt idx="36">
                  <c:v>34417.008719418838</c:v>
                </c:pt>
                <c:pt idx="37">
                  <c:v>28156.611878399734</c:v>
                </c:pt>
                <c:pt idx="38">
                  <c:v>31525.607726267066</c:v>
                </c:pt>
                <c:pt idx="39">
                  <c:v>32540.702349375366</c:v>
                </c:pt>
                <c:pt idx="40">
                  <c:v>27928.852181458929</c:v>
                </c:pt>
                <c:pt idx="41">
                  <c:v>29514.438987433852</c:v>
                </c:pt>
                <c:pt idx="42">
                  <c:v>29420.668408573278</c:v>
                </c:pt>
                <c:pt idx="43">
                  <c:v>31676.016055612472</c:v>
                </c:pt>
                <c:pt idx="44">
                  <c:v>31380.387520792137</c:v>
                </c:pt>
                <c:pt idx="45">
                  <c:v>29768.481444063171</c:v>
                </c:pt>
                <c:pt idx="46">
                  <c:v>33519.894398246804</c:v>
                </c:pt>
                <c:pt idx="47">
                  <c:v>29397.358796831519</c:v>
                </c:pt>
                <c:pt idx="48">
                  <c:v>33055.290568690674</c:v>
                </c:pt>
                <c:pt idx="49">
                  <c:v>29858.576564547038</c:v>
                </c:pt>
                <c:pt idx="50">
                  <c:v>31208.981400966251</c:v>
                </c:pt>
                <c:pt idx="51">
                  <c:v>32430.243281239207</c:v>
                </c:pt>
                <c:pt idx="52">
                  <c:v>32929.345552184677</c:v>
                </c:pt>
                <c:pt idx="53">
                  <c:v>36896.417350776421</c:v>
                </c:pt>
                <c:pt idx="54">
                  <c:v>34467.908243944687</c:v>
                </c:pt>
                <c:pt idx="55">
                  <c:v>34254.146108832923</c:v>
                </c:pt>
                <c:pt idx="56">
                  <c:v>34120.27209220895</c:v>
                </c:pt>
                <c:pt idx="57">
                  <c:v>34984.251419176639</c:v>
                </c:pt>
                <c:pt idx="58">
                  <c:v>34798.733118855067</c:v>
                </c:pt>
                <c:pt idx="59">
                  <c:v>35001.363648643972</c:v>
                </c:pt>
                <c:pt idx="60">
                  <c:v>38283.405022506398</c:v>
                </c:pt>
                <c:pt idx="61">
                  <c:v>37561.488707679768</c:v>
                </c:pt>
                <c:pt idx="62">
                  <c:v>44534.146689713583</c:v>
                </c:pt>
                <c:pt idx="63">
                  <c:v>45584.636564251181</c:v>
                </c:pt>
                <c:pt idx="64">
                  <c:v>51321.737888376934</c:v>
                </c:pt>
                <c:pt idx="65">
                  <c:v>52485.074009168369</c:v>
                </c:pt>
                <c:pt idx="66">
                  <c:v>53184.784499338508</c:v>
                </c:pt>
                <c:pt idx="67">
                  <c:v>50469.271378226302</c:v>
                </c:pt>
                <c:pt idx="68">
                  <c:v>47935.755114458647</c:v>
                </c:pt>
                <c:pt idx="69">
                  <c:v>45831.034551353616</c:v>
                </c:pt>
                <c:pt idx="70">
                  <c:v>44411.414483635934</c:v>
                </c:pt>
                <c:pt idx="71">
                  <c:v>46472.498521451897</c:v>
                </c:pt>
                <c:pt idx="72">
                  <c:v>41893.889373816979</c:v>
                </c:pt>
                <c:pt idx="73">
                  <c:v>41766.109170652984</c:v>
                </c:pt>
                <c:pt idx="74">
                  <c:v>42290.109937159737</c:v>
                </c:pt>
                <c:pt idx="75">
                  <c:v>44359.740437329048</c:v>
                </c:pt>
                <c:pt idx="76">
                  <c:v>41256.773100799604</c:v>
                </c:pt>
                <c:pt idx="77">
                  <c:v>42457.440076696628</c:v>
                </c:pt>
                <c:pt idx="78">
                  <c:v>35353.360715821589</c:v>
                </c:pt>
                <c:pt idx="79">
                  <c:v>35434.783751621275</c:v>
                </c:pt>
                <c:pt idx="80">
                  <c:v>33972.005252919313</c:v>
                </c:pt>
                <c:pt idx="81">
                  <c:v>32640.238658018672</c:v>
                </c:pt>
                <c:pt idx="82">
                  <c:v>36004.474115210272</c:v>
                </c:pt>
                <c:pt idx="83">
                  <c:v>37041.699976478194</c:v>
                </c:pt>
                <c:pt idx="84">
                  <c:v>38488.150408888032</c:v>
                </c:pt>
                <c:pt idx="85">
                  <c:v>38212.618496704672</c:v>
                </c:pt>
                <c:pt idx="86">
                  <c:v>38920.718409588852</c:v>
                </c:pt>
                <c:pt idx="87">
                  <c:v>35957.759149786187</c:v>
                </c:pt>
                <c:pt idx="88">
                  <c:v>36484.276258468548</c:v>
                </c:pt>
                <c:pt idx="89">
                  <c:v>37813.437565090804</c:v>
                </c:pt>
                <c:pt idx="90">
                  <c:v>38584.931936470806</c:v>
                </c:pt>
                <c:pt idx="91">
                  <c:v>39928.723320708617</c:v>
                </c:pt>
                <c:pt idx="92">
                  <c:v>41543.022896003022</c:v>
                </c:pt>
                <c:pt idx="93">
                  <c:v>53963.231364707397</c:v>
                </c:pt>
                <c:pt idx="94">
                  <c:v>53231.362740639524</c:v>
                </c:pt>
                <c:pt idx="95">
                  <c:v>47717.237467988416</c:v>
                </c:pt>
                <c:pt idx="96">
                  <c:v>46909.49654222143</c:v>
                </c:pt>
                <c:pt idx="97">
                  <c:v>53050.407346373016</c:v>
                </c:pt>
                <c:pt idx="98">
                  <c:v>51355.182914480582</c:v>
                </c:pt>
                <c:pt idx="99">
                  <c:v>48543.741113036813</c:v>
                </c:pt>
                <c:pt idx="100">
                  <c:v>48418.962890616764</c:v>
                </c:pt>
                <c:pt idx="101">
                  <c:v>47873.668947057537</c:v>
                </c:pt>
                <c:pt idx="102">
                  <c:v>48504.98438687373</c:v>
                </c:pt>
                <c:pt idx="103">
                  <c:v>47011.153102199773</c:v>
                </c:pt>
                <c:pt idx="104">
                  <c:v>46154.173310498103</c:v>
                </c:pt>
                <c:pt idx="105">
                  <c:v>47647.684207252329</c:v>
                </c:pt>
                <c:pt idx="106">
                  <c:v>49817.233246114149</c:v>
                </c:pt>
                <c:pt idx="107">
                  <c:v>52992.608003645975</c:v>
                </c:pt>
                <c:pt idx="108">
                  <c:v>59948.032709323103</c:v>
                </c:pt>
                <c:pt idx="109">
                  <c:v>61861.377051493211</c:v>
                </c:pt>
                <c:pt idx="110">
                  <c:v>64559.18595734048</c:v>
                </c:pt>
                <c:pt idx="111">
                  <c:v>63115.190264438163</c:v>
                </c:pt>
                <c:pt idx="112">
                  <c:v>70586.154903820818</c:v>
                </c:pt>
                <c:pt idx="113">
                  <c:v>67642.795168470257</c:v>
                </c:pt>
                <c:pt idx="114">
                  <c:v>62124.482719658714</c:v>
                </c:pt>
                <c:pt idx="115">
                  <c:v>55674.398402192499</c:v>
                </c:pt>
                <c:pt idx="116">
                  <c:v>54680.533116036422</c:v>
                </c:pt>
                <c:pt idx="117">
                  <c:v>52545.220911556389</c:v>
                </c:pt>
                <c:pt idx="118">
                  <c:v>61089.548507941654</c:v>
                </c:pt>
                <c:pt idx="119">
                  <c:v>72052.862614996004</c:v>
                </c:pt>
                <c:pt idx="120">
                  <c:v>67712.981831405661</c:v>
                </c:pt>
                <c:pt idx="121">
                  <c:v>68228.312808208037</c:v>
                </c:pt>
                <c:pt idx="122">
                  <c:v>68006.255121635855</c:v>
                </c:pt>
                <c:pt idx="123">
                  <c:v>64960.249700538974</c:v>
                </c:pt>
                <c:pt idx="124">
                  <c:v>63494.795000750804</c:v>
                </c:pt>
                <c:pt idx="125">
                  <c:v>60254.49607654578</c:v>
                </c:pt>
                <c:pt idx="126">
                  <c:v>65936.183553465919</c:v>
                </c:pt>
                <c:pt idx="127">
                  <c:v>63744.157925058811</c:v>
                </c:pt>
                <c:pt idx="128">
                  <c:v>64105.481547488431</c:v>
                </c:pt>
                <c:pt idx="129">
                  <c:v>67473.641099256463</c:v>
                </c:pt>
                <c:pt idx="130">
                  <c:v>69508.686895543477</c:v>
                </c:pt>
                <c:pt idx="131">
                  <c:v>63217.268566602106</c:v>
                </c:pt>
                <c:pt idx="132">
                  <c:v>65076.358469363237</c:v>
                </c:pt>
                <c:pt idx="133">
                  <c:v>63009.941262877845</c:v>
                </c:pt>
                <c:pt idx="134">
                  <c:v>61479.400726328677</c:v>
                </c:pt>
                <c:pt idx="135">
                  <c:v>61672.688054291757</c:v>
                </c:pt>
                <c:pt idx="136">
                  <c:v>62936.1981141672</c:v>
                </c:pt>
                <c:pt idx="137">
                  <c:v>59779.219303100122</c:v>
                </c:pt>
                <c:pt idx="138">
                  <c:v>56338.810222566521</c:v>
                </c:pt>
                <c:pt idx="139">
                  <c:v>55963.82980540039</c:v>
                </c:pt>
                <c:pt idx="140">
                  <c:v>55556.630796838261</c:v>
                </c:pt>
                <c:pt idx="141">
                  <c:v>55677.96742586817</c:v>
                </c:pt>
                <c:pt idx="142">
                  <c:v>57417.339830790777</c:v>
                </c:pt>
                <c:pt idx="143">
                  <c:v>55963.691446121782</c:v>
                </c:pt>
                <c:pt idx="144">
                  <c:v>54190.938498847987</c:v>
                </c:pt>
                <c:pt idx="145">
                  <c:v>53398.336083953734</c:v>
                </c:pt>
                <c:pt idx="146">
                  <c:v>53982.105047440607</c:v>
                </c:pt>
                <c:pt idx="147">
                  <c:v>61062.579798353407</c:v>
                </c:pt>
                <c:pt idx="148">
                  <c:v>57401.344561354301</c:v>
                </c:pt>
                <c:pt idx="149">
                  <c:v>55910.996072372625</c:v>
                </c:pt>
                <c:pt idx="150">
                  <c:v>52681.989904201517</c:v>
                </c:pt>
                <c:pt idx="151">
                  <c:v>48172.984129795659</c:v>
                </c:pt>
                <c:pt idx="152">
                  <c:v>47836.240824504508</c:v>
                </c:pt>
                <c:pt idx="153">
                  <c:v>47150.373368238499</c:v>
                </c:pt>
                <c:pt idx="154">
                  <c:v>46262.673854968401</c:v>
                </c:pt>
                <c:pt idx="155">
                  <c:v>47816.537084522468</c:v>
                </c:pt>
                <c:pt idx="156">
                  <c:v>48929.375475833032</c:v>
                </c:pt>
                <c:pt idx="157">
                  <c:v>49955.623814342231</c:v>
                </c:pt>
                <c:pt idx="158">
                  <c:v>53692.111095668661</c:v>
                </c:pt>
                <c:pt idx="159">
                  <c:v>53922.629130398986</c:v>
                </c:pt>
                <c:pt idx="160">
                  <c:v>52603.589818614884</c:v>
                </c:pt>
                <c:pt idx="161">
                  <c:v>52471.260247041311</c:v>
                </c:pt>
                <c:pt idx="162">
                  <c:v>51224.604174553271</c:v>
                </c:pt>
                <c:pt idx="163">
                  <c:v>49361.094880531942</c:v>
                </c:pt>
                <c:pt idx="164">
                  <c:v>49589.402481257457</c:v>
                </c:pt>
                <c:pt idx="165">
                  <c:v>48572.353377952357</c:v>
                </c:pt>
                <c:pt idx="166">
                  <c:v>51420.04692705255</c:v>
                </c:pt>
                <c:pt idx="167">
                  <c:v>52741.532019477803</c:v>
                </c:pt>
                <c:pt idx="168">
                  <c:v>57161.805485237637</c:v>
                </c:pt>
                <c:pt idx="169">
                  <c:v>56610.645129248267</c:v>
                </c:pt>
                <c:pt idx="170">
                  <c:v>58526.520008752632</c:v>
                </c:pt>
                <c:pt idx="171">
                  <c:v>60352.350554221455</c:v>
                </c:pt>
                <c:pt idx="172">
                  <c:v>63284.503079415721</c:v>
                </c:pt>
                <c:pt idx="173">
                  <c:v>63099.562757425563</c:v>
                </c:pt>
                <c:pt idx="174">
                  <c:v>63501.432295824619</c:v>
                </c:pt>
                <c:pt idx="175">
                  <c:v>66243.98143241182</c:v>
                </c:pt>
                <c:pt idx="176">
                  <c:v>68944.286946623906</c:v>
                </c:pt>
                <c:pt idx="177">
                  <c:v>68876.943450766179</c:v>
                </c:pt>
                <c:pt idx="178">
                  <c:v>73584.635936536739</c:v>
                </c:pt>
                <c:pt idx="179">
                  <c:v>80223.240950756313</c:v>
                </c:pt>
                <c:pt idx="180">
                  <c:v>84168.402253640801</c:v>
                </c:pt>
                <c:pt idx="181">
                  <c:v>83987.820781862509</c:v>
                </c:pt>
                <c:pt idx="182">
                  <c:v>79713.17543659496</c:v>
                </c:pt>
                <c:pt idx="183">
                  <c:v>80110.044636484861</c:v>
                </c:pt>
                <c:pt idx="184">
                  <c:v>87373.512121113308</c:v>
                </c:pt>
                <c:pt idx="185">
                  <c:v>91233.124017769369</c:v>
                </c:pt>
                <c:pt idx="186">
                  <c:v>86775.338387931668</c:v>
                </c:pt>
                <c:pt idx="187">
                  <c:v>87675.185151207581</c:v>
                </c:pt>
                <c:pt idx="188">
                  <c:v>79067.254891494696</c:v>
                </c:pt>
                <c:pt idx="189">
                  <c:v>84188.037447553914</c:v>
                </c:pt>
                <c:pt idx="190">
                  <c:v>86230.065623877686</c:v>
                </c:pt>
                <c:pt idx="191">
                  <c:v>81970.425464306492</c:v>
                </c:pt>
                <c:pt idx="192">
                  <c:v>82919.081811617201</c:v>
                </c:pt>
                <c:pt idx="193">
                  <c:v>83219.115116082947</c:v>
                </c:pt>
                <c:pt idx="194">
                  <c:v>81606.349989502953</c:v>
                </c:pt>
                <c:pt idx="195">
                  <c:v>76928.609828952161</c:v>
                </c:pt>
                <c:pt idx="196">
                  <c:v>87924.314179939363</c:v>
                </c:pt>
                <c:pt idx="197">
                  <c:v>50264.820339008038</c:v>
                </c:pt>
              </c:numCache>
            </c:numRef>
          </c:val>
          <c:smooth val="0"/>
          <c:extLst>
            <c:ext xmlns:c16="http://schemas.microsoft.com/office/drawing/2014/chart" uri="{C3380CC4-5D6E-409C-BE32-E72D297353CC}">
              <c16:uniqueId val="{00000002-971E-4CFA-B37D-F57FA1418A6D}"/>
            </c:ext>
          </c:extLst>
        </c:ser>
        <c:dLbls>
          <c:showLegendKey val="0"/>
          <c:showVal val="0"/>
          <c:showCatName val="0"/>
          <c:showSerName val="0"/>
          <c:showPercent val="0"/>
          <c:showBubbleSize val="0"/>
        </c:dLbls>
        <c:marker val="1"/>
        <c:smooth val="0"/>
        <c:axId val="1036653480"/>
        <c:axId val="1036654136"/>
      </c:lineChart>
      <c:lineChart>
        <c:grouping val="standard"/>
        <c:varyColors val="0"/>
        <c:ser>
          <c:idx val="0"/>
          <c:order val="2"/>
          <c:tx>
            <c:strRef>
              <c:f>'Y - Z'!$AB$4</c:f>
              <c:strCache>
                <c:ptCount val="1"/>
                <c:pt idx="0">
                  <c:v>Z</c:v>
                </c:pt>
              </c:strCache>
            </c:strRef>
          </c:tx>
          <c:spPr>
            <a:ln w="19050" cap="rnd">
              <a:solidFill>
                <a:srgbClr val="FFC000"/>
              </a:solidFill>
              <a:prstDash val="sysDash"/>
              <a:round/>
            </a:ln>
            <a:effectLst/>
          </c:spPr>
          <c:marker>
            <c:symbol val="none"/>
          </c:marker>
          <c:val>
            <c:numRef>
              <c:f>'Y - Z'!$AB$5:$AB$201</c:f>
              <c:numCache>
                <c:formatCode>0.00%</c:formatCode>
                <c:ptCount val="197"/>
                <c:pt idx="0">
                  <c:v>0.34259463567142884</c:v>
                </c:pt>
                <c:pt idx="1">
                  <c:v>0.43056663163464626</c:v>
                </c:pt>
                <c:pt idx="2">
                  <c:v>0.48406247486108189</c:v>
                </c:pt>
                <c:pt idx="3">
                  <c:v>0.4364683607933762</c:v>
                </c:pt>
                <c:pt idx="4">
                  <c:v>0.41993965724539767</c:v>
                </c:pt>
                <c:pt idx="5">
                  <c:v>0.34169081818953895</c:v>
                </c:pt>
                <c:pt idx="6">
                  <c:v>0.53457901919670148</c:v>
                </c:pt>
                <c:pt idx="7">
                  <c:v>0.59610047811423317</c:v>
                </c:pt>
                <c:pt idx="8">
                  <c:v>0.52152652332920013</c:v>
                </c:pt>
                <c:pt idx="9">
                  <c:v>0.55281821385364349</c:v>
                </c:pt>
                <c:pt idx="10">
                  <c:v>0.54940800554386982</c:v>
                </c:pt>
                <c:pt idx="11">
                  <c:v>0.5453176843918186</c:v>
                </c:pt>
                <c:pt idx="12">
                  <c:v>0.43440483479267616</c:v>
                </c:pt>
                <c:pt idx="13">
                  <c:v>0.49562702011465093</c:v>
                </c:pt>
                <c:pt idx="14">
                  <c:v>0.47416538106044392</c:v>
                </c:pt>
                <c:pt idx="15">
                  <c:v>0.46253022666362048</c:v>
                </c:pt>
                <c:pt idx="16">
                  <c:v>0.56102427819562528</c:v>
                </c:pt>
                <c:pt idx="17">
                  <c:v>0.50069627990297294</c:v>
                </c:pt>
                <c:pt idx="18">
                  <c:v>0.54313731065220738</c:v>
                </c:pt>
                <c:pt idx="19">
                  <c:v>0.60603474979068928</c:v>
                </c:pt>
                <c:pt idx="20">
                  <c:v>0.59158036340759745</c:v>
                </c:pt>
                <c:pt idx="21">
                  <c:v>0.62984081564525574</c:v>
                </c:pt>
                <c:pt idx="22">
                  <c:v>0.58600111451481063</c:v>
                </c:pt>
                <c:pt idx="23">
                  <c:v>0.40171274311913613</c:v>
                </c:pt>
                <c:pt idx="24">
                  <c:v>0.50334418783538182</c:v>
                </c:pt>
                <c:pt idx="25">
                  <c:v>0.52290455274127612</c:v>
                </c:pt>
                <c:pt idx="26">
                  <c:v>0.52728749764244032</c:v>
                </c:pt>
                <c:pt idx="27">
                  <c:v>0.64430851741929218</c:v>
                </c:pt>
                <c:pt idx="28">
                  <c:v>0.52035394652555611</c:v>
                </c:pt>
                <c:pt idx="29">
                  <c:v>0.59475612184656401</c:v>
                </c:pt>
                <c:pt idx="30">
                  <c:v>0.56866375415787762</c:v>
                </c:pt>
                <c:pt idx="31">
                  <c:v>0.65759988322950613</c:v>
                </c:pt>
                <c:pt idx="32">
                  <c:v>0.5988967932447633</c:v>
                </c:pt>
                <c:pt idx="33">
                  <c:v>0.58718711459221995</c:v>
                </c:pt>
                <c:pt idx="34">
                  <c:v>0.49225250848188856</c:v>
                </c:pt>
                <c:pt idx="35">
                  <c:v>0.45352029406929695</c:v>
                </c:pt>
                <c:pt idx="36">
                  <c:v>0.44153405670964624</c:v>
                </c:pt>
                <c:pt idx="37">
                  <c:v>0.62099063050979442</c:v>
                </c:pt>
                <c:pt idx="38">
                  <c:v>0.50231641278126549</c:v>
                </c:pt>
                <c:pt idx="39">
                  <c:v>0.47849949673005665</c:v>
                </c:pt>
                <c:pt idx="40">
                  <c:v>0.62801679935668164</c:v>
                </c:pt>
                <c:pt idx="41">
                  <c:v>0.5787173220070565</c:v>
                </c:pt>
                <c:pt idx="42">
                  <c:v>0.59015377721518081</c:v>
                </c:pt>
                <c:pt idx="43">
                  <c:v>0.54571580099391614</c:v>
                </c:pt>
                <c:pt idx="44">
                  <c:v>0.56324644935177981</c:v>
                </c:pt>
                <c:pt idx="45">
                  <c:v>0.58573457071371471</c:v>
                </c:pt>
                <c:pt idx="46">
                  <c:v>0.43689624315404418</c:v>
                </c:pt>
                <c:pt idx="47">
                  <c:v>0.54344618911745934</c:v>
                </c:pt>
                <c:pt idx="48">
                  <c:v>0.41869380835018016</c:v>
                </c:pt>
                <c:pt idx="49">
                  <c:v>0.56709445709445028</c:v>
                </c:pt>
                <c:pt idx="50">
                  <c:v>0.55925717836252775</c:v>
                </c:pt>
                <c:pt idx="51">
                  <c:v>0.5363583206560919</c:v>
                </c:pt>
                <c:pt idx="52">
                  <c:v>0.56839340137561112</c:v>
                </c:pt>
                <c:pt idx="53">
                  <c:v>0.42517326455062582</c:v>
                </c:pt>
                <c:pt idx="54">
                  <c:v>0.52911322260067206</c:v>
                </c:pt>
                <c:pt idx="55">
                  <c:v>0.57194570569876524</c:v>
                </c:pt>
                <c:pt idx="56">
                  <c:v>0.62098813721950297</c:v>
                </c:pt>
                <c:pt idx="57">
                  <c:v>0.54236430096439181</c:v>
                </c:pt>
                <c:pt idx="58">
                  <c:v>0.50823305358246262</c:v>
                </c:pt>
                <c:pt idx="59">
                  <c:v>0.59672791979038686</c:v>
                </c:pt>
                <c:pt idx="60">
                  <c:v>0.47736473961207326</c:v>
                </c:pt>
                <c:pt idx="61">
                  <c:v>0.54361643797773307</c:v>
                </c:pt>
                <c:pt idx="62">
                  <c:v>0.52800575560314511</c:v>
                </c:pt>
                <c:pt idx="63">
                  <c:v>0.58279072281426592</c:v>
                </c:pt>
                <c:pt idx="64">
                  <c:v>0.53188154924168984</c:v>
                </c:pt>
                <c:pt idx="65">
                  <c:v>0.48655224346692688</c:v>
                </c:pt>
                <c:pt idx="66">
                  <c:v>0.49100843556255425</c:v>
                </c:pt>
                <c:pt idx="67">
                  <c:v>0.56463585516939729</c:v>
                </c:pt>
                <c:pt idx="68">
                  <c:v>0.58681582932645848</c:v>
                </c:pt>
                <c:pt idx="69">
                  <c:v>0.55710045383462758</c:v>
                </c:pt>
                <c:pt idx="70">
                  <c:v>0.51535570360871541</c:v>
                </c:pt>
                <c:pt idx="71">
                  <c:v>0.5943169271369998</c:v>
                </c:pt>
                <c:pt idx="72">
                  <c:v>0.40882411791917117</c:v>
                </c:pt>
                <c:pt idx="73">
                  <c:v>0.49696069283218991</c:v>
                </c:pt>
                <c:pt idx="74">
                  <c:v>0.55709347166257717</c:v>
                </c:pt>
                <c:pt idx="75">
                  <c:v>0.52378535533121096</c:v>
                </c:pt>
                <c:pt idx="76">
                  <c:v>0.48440844974944663</c:v>
                </c:pt>
                <c:pt idx="77">
                  <c:v>0.44620881383367572</c:v>
                </c:pt>
                <c:pt idx="78">
                  <c:v>0.48521079634666192</c:v>
                </c:pt>
                <c:pt idx="79">
                  <c:v>0.481506176626537</c:v>
                </c:pt>
                <c:pt idx="80">
                  <c:v>0.52742877216043482</c:v>
                </c:pt>
                <c:pt idx="81">
                  <c:v>0.49650978777205479</c:v>
                </c:pt>
                <c:pt idx="82">
                  <c:v>0.42665618983841103</c:v>
                </c:pt>
                <c:pt idx="83">
                  <c:v>0.45952513700356423</c:v>
                </c:pt>
                <c:pt idx="84">
                  <c:v>0.47097503688153225</c:v>
                </c:pt>
                <c:pt idx="85">
                  <c:v>0.46203516670496314</c:v>
                </c:pt>
                <c:pt idx="86">
                  <c:v>0.46718299320124612</c:v>
                </c:pt>
                <c:pt idx="87">
                  <c:v>0.49942955376232545</c:v>
                </c:pt>
                <c:pt idx="88">
                  <c:v>0.4627186788366407</c:v>
                </c:pt>
                <c:pt idx="89">
                  <c:v>0.45545026843212449</c:v>
                </c:pt>
                <c:pt idx="90">
                  <c:v>0.45972537352242393</c:v>
                </c:pt>
                <c:pt idx="91">
                  <c:v>0.3944479191915029</c:v>
                </c:pt>
                <c:pt idx="92">
                  <c:v>0.48158826226518076</c:v>
                </c:pt>
                <c:pt idx="93">
                  <c:v>0.34582610237244871</c:v>
                </c:pt>
                <c:pt idx="94">
                  <c:v>0.26939106188115525</c:v>
                </c:pt>
                <c:pt idx="95">
                  <c:v>0.41687751876133688</c:v>
                </c:pt>
                <c:pt idx="96">
                  <c:v>0.46879245549055676</c:v>
                </c:pt>
                <c:pt idx="97">
                  <c:v>0.44185873894166511</c:v>
                </c:pt>
                <c:pt idx="98">
                  <c:v>0.54435851938832525</c:v>
                </c:pt>
                <c:pt idx="99">
                  <c:v>0.58620995027415679</c:v>
                </c:pt>
                <c:pt idx="100">
                  <c:v>0.56698624927105079</c:v>
                </c:pt>
                <c:pt idx="101">
                  <c:v>0.50199807754055326</c:v>
                </c:pt>
                <c:pt idx="102">
                  <c:v>0.4920480133555663</c:v>
                </c:pt>
                <c:pt idx="103">
                  <c:v>0.54153427958993572</c:v>
                </c:pt>
                <c:pt idx="104">
                  <c:v>0.5995739471907493</c:v>
                </c:pt>
                <c:pt idx="105">
                  <c:v>0.62899744402130753</c:v>
                </c:pt>
                <c:pt idx="106">
                  <c:v>0.62464607935614069</c:v>
                </c:pt>
                <c:pt idx="107">
                  <c:v>0.64392776673817653</c:v>
                </c:pt>
                <c:pt idx="108">
                  <c:v>0.48336869857391918</c:v>
                </c:pt>
                <c:pt idx="109">
                  <c:v>0.51712102810250782</c:v>
                </c:pt>
                <c:pt idx="110">
                  <c:v>0.51832652296197546</c:v>
                </c:pt>
                <c:pt idx="111">
                  <c:v>0.52146720703514238</c:v>
                </c:pt>
                <c:pt idx="112">
                  <c:v>0.37988404341803189</c:v>
                </c:pt>
                <c:pt idx="113">
                  <c:v>0.39834973091684323</c:v>
                </c:pt>
                <c:pt idx="114">
                  <c:v>0.5107957906288918</c:v>
                </c:pt>
                <c:pt idx="115">
                  <c:v>0.51228910080579892</c:v>
                </c:pt>
                <c:pt idx="116">
                  <c:v>0.54530096150254537</c:v>
                </c:pt>
                <c:pt idx="117">
                  <c:v>0.5136607746011308</c:v>
                </c:pt>
                <c:pt idx="118">
                  <c:v>0.46345281725700838</c:v>
                </c:pt>
                <c:pt idx="119">
                  <c:v>0.42351610645977489</c:v>
                </c:pt>
                <c:pt idx="120">
                  <c:v>0.44006731958678413</c:v>
                </c:pt>
                <c:pt idx="121">
                  <c:v>0.47462046586904044</c:v>
                </c:pt>
                <c:pt idx="122">
                  <c:v>0.52570427986410395</c:v>
                </c:pt>
                <c:pt idx="123">
                  <c:v>0.55224863872721908</c:v>
                </c:pt>
                <c:pt idx="124">
                  <c:v>0.48310259521877635</c:v>
                </c:pt>
                <c:pt idx="125">
                  <c:v>0.51055262277099756</c:v>
                </c:pt>
                <c:pt idx="126">
                  <c:v>0.51759105835516117</c:v>
                </c:pt>
                <c:pt idx="127">
                  <c:v>0.54010915821249572</c:v>
                </c:pt>
                <c:pt idx="128">
                  <c:v>0.61341886959433312</c:v>
                </c:pt>
                <c:pt idx="129">
                  <c:v>0.57393031287027596</c:v>
                </c:pt>
                <c:pt idx="130">
                  <c:v>0.53063729060791509</c:v>
                </c:pt>
                <c:pt idx="131">
                  <c:v>0.54248374442280911</c:v>
                </c:pt>
                <c:pt idx="132">
                  <c:v>0.50699560594542359</c:v>
                </c:pt>
                <c:pt idx="133">
                  <c:v>0.52947151120840075</c:v>
                </c:pt>
                <c:pt idx="134">
                  <c:v>0.51510338735232775</c:v>
                </c:pt>
                <c:pt idx="135">
                  <c:v>0.48230997398862557</c:v>
                </c:pt>
                <c:pt idx="136">
                  <c:v>0.46106955180240511</c:v>
                </c:pt>
                <c:pt idx="137">
                  <c:v>0.49114677042190652</c:v>
                </c:pt>
                <c:pt idx="138">
                  <c:v>0.53463782403979454</c:v>
                </c:pt>
                <c:pt idx="139">
                  <c:v>0.57721954057220959</c:v>
                </c:pt>
                <c:pt idx="140">
                  <c:v>0.53148585323998965</c:v>
                </c:pt>
                <c:pt idx="141">
                  <c:v>0.50151919839679293</c:v>
                </c:pt>
                <c:pt idx="142">
                  <c:v>0.43771060044801441</c:v>
                </c:pt>
                <c:pt idx="143">
                  <c:v>0.50503170195959912</c:v>
                </c:pt>
                <c:pt idx="144">
                  <c:v>0.39073931094442399</c:v>
                </c:pt>
                <c:pt idx="145">
                  <c:v>0.41862266299355388</c:v>
                </c:pt>
                <c:pt idx="146">
                  <c:v>0.42861661682415764</c:v>
                </c:pt>
                <c:pt idx="147">
                  <c:v>0.35266101997283356</c:v>
                </c:pt>
                <c:pt idx="148">
                  <c:v>0.4081122522175743</c:v>
                </c:pt>
                <c:pt idx="149">
                  <c:v>0.40374168899441071</c:v>
                </c:pt>
                <c:pt idx="150">
                  <c:v>0.44476225165750682</c:v>
                </c:pt>
                <c:pt idx="151">
                  <c:v>0.56473484571705646</c:v>
                </c:pt>
                <c:pt idx="152">
                  <c:v>0.56710010944397748</c:v>
                </c:pt>
                <c:pt idx="153">
                  <c:v>0.58032644370435127</c:v>
                </c:pt>
                <c:pt idx="154">
                  <c:v>0.64950306051067341</c:v>
                </c:pt>
                <c:pt idx="155">
                  <c:v>0.59448564481097343</c:v>
                </c:pt>
                <c:pt idx="156">
                  <c:v>0.55109170027354437</c:v>
                </c:pt>
                <c:pt idx="157">
                  <c:v>0.57309959825216594</c:v>
                </c:pt>
                <c:pt idx="158">
                  <c:v>0.52314063219813778</c:v>
                </c:pt>
                <c:pt idx="159">
                  <c:v>0.52427278710861935</c:v>
                </c:pt>
                <c:pt idx="160">
                  <c:v>0.55075351924254923</c:v>
                </c:pt>
                <c:pt idx="161">
                  <c:v>0.53608573607376797</c:v>
                </c:pt>
                <c:pt idx="162">
                  <c:v>0.56342045735265578</c:v>
                </c:pt>
                <c:pt idx="163">
                  <c:v>0.62975386885736151</c:v>
                </c:pt>
                <c:pt idx="164">
                  <c:v>0.60012624680714888</c:v>
                </c:pt>
                <c:pt idx="165">
                  <c:v>0.65245460786899567</c:v>
                </c:pt>
                <c:pt idx="166">
                  <c:v>0.59683506238211848</c:v>
                </c:pt>
                <c:pt idx="167">
                  <c:v>0.6119257040978906</c:v>
                </c:pt>
                <c:pt idx="168">
                  <c:v>0.60085549220681955</c:v>
                </c:pt>
                <c:pt idx="169">
                  <c:v>0.60415024107533344</c:v>
                </c:pt>
                <c:pt idx="170">
                  <c:v>0.60286841978619388</c:v>
                </c:pt>
                <c:pt idx="171">
                  <c:v>0.65933797965886187</c:v>
                </c:pt>
                <c:pt idx="172">
                  <c:v>0.56903599543606642</c:v>
                </c:pt>
                <c:pt idx="173">
                  <c:v>0.57265535744350371</c:v>
                </c:pt>
                <c:pt idx="174">
                  <c:v>0.59624462350772933</c:v>
                </c:pt>
                <c:pt idx="175">
                  <c:v>0.6332389871891384</c:v>
                </c:pt>
                <c:pt idx="176">
                  <c:v>0.59255074682992659</c:v>
                </c:pt>
                <c:pt idx="177">
                  <c:v>0.60430825618039163</c:v>
                </c:pt>
                <c:pt idx="178">
                  <c:v>0.548885131387717</c:v>
                </c:pt>
                <c:pt idx="179">
                  <c:v>0.53784234873928138</c:v>
                </c:pt>
                <c:pt idx="180">
                  <c:v>0.53288413786875444</c:v>
                </c:pt>
                <c:pt idx="181">
                  <c:v>0.56130045702572096</c:v>
                </c:pt>
                <c:pt idx="182">
                  <c:v>0.5742451819870712</c:v>
                </c:pt>
                <c:pt idx="183">
                  <c:v>0.55768534508692047</c:v>
                </c:pt>
                <c:pt idx="184">
                  <c:v>0.49893832873982896</c:v>
                </c:pt>
                <c:pt idx="185">
                  <c:v>0.47585059222864123</c:v>
                </c:pt>
                <c:pt idx="186">
                  <c:v>0.52412375143634926</c:v>
                </c:pt>
                <c:pt idx="187">
                  <c:v>0.54879240733805656</c:v>
                </c:pt>
                <c:pt idx="188">
                  <c:v>0.59890348832865448</c:v>
                </c:pt>
                <c:pt idx="189">
                  <c:v>0.59890263358641249</c:v>
                </c:pt>
                <c:pt idx="190">
                  <c:v>0.59198672797566665</c:v>
                </c:pt>
                <c:pt idx="191">
                  <c:v>0.5880730096777681</c:v>
                </c:pt>
                <c:pt idx="192">
                  <c:v>0.56418040109243228</c:v>
                </c:pt>
                <c:pt idx="193">
                  <c:v>0.56672715133467355</c:v>
                </c:pt>
                <c:pt idx="194">
                  <c:v>0.6061931919361867</c:v>
                </c:pt>
                <c:pt idx="195">
                  <c:v>0.61338831776099223</c:v>
                </c:pt>
                <c:pt idx="196">
                  <c:v>0.48835724737647318</c:v>
                </c:pt>
              </c:numCache>
            </c:numRef>
          </c:val>
          <c:smooth val="0"/>
          <c:extLst>
            <c:ext xmlns:c16="http://schemas.microsoft.com/office/drawing/2014/chart" uri="{C3380CC4-5D6E-409C-BE32-E72D297353CC}">
              <c16:uniqueId val="{00000003-971E-4CFA-B37D-F57FA1418A6D}"/>
            </c:ext>
          </c:extLst>
        </c:ser>
        <c:dLbls>
          <c:showLegendKey val="0"/>
          <c:showVal val="0"/>
          <c:showCatName val="0"/>
          <c:showSerName val="0"/>
          <c:showPercent val="0"/>
          <c:showBubbleSize val="0"/>
        </c:dLbls>
        <c:marker val="1"/>
        <c:smooth val="0"/>
        <c:axId val="1224156192"/>
        <c:axId val="1224155864"/>
      </c:lineChart>
      <c:dateAx>
        <c:axId val="10366534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6654136"/>
        <c:crosses val="autoZero"/>
        <c:auto val="1"/>
        <c:lblOffset val="100"/>
        <c:baseTimeUnit val="months"/>
      </c:dateAx>
      <c:valAx>
        <c:axId val="1036654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036653480"/>
        <c:crosses val="autoZero"/>
        <c:crossBetween val="between"/>
      </c:valAx>
      <c:valAx>
        <c:axId val="1224155864"/>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224156192"/>
        <c:crosses val="max"/>
        <c:crossBetween val="between"/>
      </c:valAx>
      <c:catAx>
        <c:axId val="1224156192"/>
        <c:scaling>
          <c:orientation val="minMax"/>
        </c:scaling>
        <c:delete val="1"/>
        <c:axPos val="b"/>
        <c:majorTickMark val="out"/>
        <c:minorTickMark val="none"/>
        <c:tickLblPos val="nextTo"/>
        <c:crossAx val="1224155864"/>
        <c:crosses val="autoZero"/>
        <c:auto val="1"/>
        <c:lblAlgn val="ctr"/>
        <c:lblOffset val="100"/>
        <c:tickLblSkip val="1"/>
        <c:tickMarkSkip val="1"/>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image" Target="../media/image7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10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image" Target="../media/image105.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image" Target="../media/image109.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09.emf"/><Relationship Id="rId1" Type="http://schemas.openxmlformats.org/officeDocument/2006/relationships/image" Target="../media/image1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a:p>
        </p:txBody>
      </p:sp>
      <p:sp>
        <p:nvSpPr>
          <p:cNvPr id="3" name="2 Marcador de fecha"/>
          <p:cNvSpPr>
            <a:spLocks noGrp="1"/>
          </p:cNvSpPr>
          <p:nvPr>
            <p:ph type="dt" sz="quarter" idx="1"/>
          </p:nvPr>
        </p:nvSpPr>
        <p:spPr>
          <a:xfrm>
            <a:off x="5264150" y="0"/>
            <a:ext cx="4030663" cy="350838"/>
          </a:xfrm>
          <a:prstGeom prst="rect">
            <a:avLst/>
          </a:prstGeom>
        </p:spPr>
        <p:txBody>
          <a:bodyPr vert="horz" lIns="91440" tIns="45720" rIns="91440" bIns="45720" rtlCol="0"/>
          <a:lstStyle>
            <a:lvl1pPr algn="r">
              <a:defRPr sz="1200">
                <a:latin typeface="Arial" charset="0"/>
                <a:cs typeface="Arial" charset="0"/>
              </a:defRPr>
            </a:lvl1pPr>
          </a:lstStyle>
          <a:p>
            <a:pPr>
              <a:defRPr/>
            </a:pPr>
            <a:fld id="{39397FA6-1386-45D1-A91F-5697BB91EDF0}" type="datetimeFigureOut">
              <a:rPr lang="es-CO"/>
              <a:pPr>
                <a:defRPr/>
              </a:pPr>
              <a:t>7/09/2017</a:t>
            </a:fld>
            <a:endParaRPr lang="es-CO"/>
          </a:p>
        </p:txBody>
      </p:sp>
      <p:sp>
        <p:nvSpPr>
          <p:cNvPr id="4" name="3 Marcador de pie de página"/>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a:p>
        </p:txBody>
      </p:sp>
      <p:sp>
        <p:nvSpPr>
          <p:cNvPr id="5" name="4 Marcador de número de diapositiva"/>
          <p:cNvSpPr>
            <a:spLocks noGrp="1"/>
          </p:cNvSpPr>
          <p:nvPr>
            <p:ph type="sldNum" sz="quarter" idx="3"/>
          </p:nvPr>
        </p:nvSpPr>
        <p:spPr>
          <a:xfrm>
            <a:off x="5264150" y="6657975"/>
            <a:ext cx="4030663" cy="3508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628EC0-A931-4743-BBE0-E48425F8CFCD}" type="slidenum">
              <a:rPr lang="es-CO" altLang="es-CO"/>
              <a:pPr/>
              <a:t>‹Nº›</a:t>
            </a:fld>
            <a:endParaRPr lang="es-CO" altLang="es-C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7488" cy="350838"/>
          </a:xfrm>
          <a:prstGeom prst="rect">
            <a:avLst/>
          </a:prstGeom>
        </p:spPr>
        <p:txBody>
          <a:bodyPr vert="horz" lIns="92437" tIns="46219" rIns="92437" bIns="46219"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5267325" y="0"/>
            <a:ext cx="4027488" cy="350838"/>
          </a:xfrm>
          <a:prstGeom prst="rect">
            <a:avLst/>
          </a:prstGeom>
        </p:spPr>
        <p:txBody>
          <a:bodyPr vert="horz" lIns="92437" tIns="46219" rIns="92437" bIns="46219" rtlCol="0"/>
          <a:lstStyle>
            <a:lvl1pPr algn="r" fontAlgn="auto">
              <a:spcBef>
                <a:spcPts val="0"/>
              </a:spcBef>
              <a:spcAft>
                <a:spcPts val="0"/>
              </a:spcAft>
              <a:defRPr sz="1200">
                <a:latin typeface="+mn-lt"/>
                <a:cs typeface="+mn-cs"/>
              </a:defRPr>
            </a:lvl1pPr>
          </a:lstStyle>
          <a:p>
            <a:pPr>
              <a:defRPr/>
            </a:pPr>
            <a:fld id="{4858F3F0-C9A5-4C52-A261-98E17542F859}" type="datetimeFigureOut">
              <a:rPr lang="es-ES"/>
              <a:pPr>
                <a:defRPr/>
              </a:pPr>
              <a:t>07/09/2017</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437" tIns="46219" rIns="92437" bIns="46219" rtlCol="0" anchor="ctr"/>
          <a:lstStyle/>
          <a:p>
            <a:pPr lvl="0"/>
            <a:endParaRPr lang="es-ES" noProof="0"/>
          </a:p>
        </p:txBody>
      </p:sp>
      <p:sp>
        <p:nvSpPr>
          <p:cNvPr id="5" name="4 Marcador de notas"/>
          <p:cNvSpPr>
            <a:spLocks noGrp="1"/>
          </p:cNvSpPr>
          <p:nvPr>
            <p:ph type="body" sz="quarter" idx="3"/>
          </p:nvPr>
        </p:nvSpPr>
        <p:spPr>
          <a:xfrm>
            <a:off x="928688" y="3328988"/>
            <a:ext cx="7439025" cy="3155950"/>
          </a:xfrm>
          <a:prstGeom prst="rect">
            <a:avLst/>
          </a:prstGeom>
        </p:spPr>
        <p:txBody>
          <a:bodyPr vert="horz" lIns="92437" tIns="46219" rIns="92437" bIns="46219"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6657975"/>
            <a:ext cx="4027488" cy="350838"/>
          </a:xfrm>
          <a:prstGeom prst="rect">
            <a:avLst/>
          </a:prstGeom>
        </p:spPr>
        <p:txBody>
          <a:bodyPr vert="horz" lIns="92437" tIns="46219" rIns="92437" bIns="46219"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5267325" y="6657975"/>
            <a:ext cx="4027488" cy="350838"/>
          </a:xfrm>
          <a:prstGeom prst="rect">
            <a:avLst/>
          </a:prstGeom>
        </p:spPr>
        <p:txBody>
          <a:bodyPr vert="horz" wrap="square" lIns="92437" tIns="46219" rIns="92437" bIns="46219" numCol="1" anchor="b" anchorCtr="0" compatLnSpc="1">
            <a:prstTxWarp prst="textNoShape">
              <a:avLst/>
            </a:prstTxWarp>
          </a:bodyPr>
          <a:lstStyle>
            <a:lvl1pPr algn="r">
              <a:defRPr sz="1200">
                <a:latin typeface="Calibri" panose="020F0502020204030204" pitchFamily="34" charset="0"/>
              </a:defRPr>
            </a:lvl1pPr>
          </a:lstStyle>
          <a:p>
            <a:fld id="{BC32879E-8514-40ED-98E6-B6C9407F8682}" type="slidenum">
              <a:rPr lang="es-ES" altLang="es-CO"/>
              <a:pPr/>
              <a:t>‹Nº›</a:t>
            </a:fld>
            <a:endParaRPr lang="es-ES" alt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1438D146-9114-4CFD-8DF3-5917DCD87F9F}" type="datetimeFigureOut">
              <a:rPr lang="es-CO"/>
              <a:pPr>
                <a:defRPr/>
              </a:pPr>
              <a:t>7/09/2017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4ED04DA2-FD85-4DF3-B2A0-9C7D779EE36F}" type="slidenum">
              <a:rPr lang="es-CO" altLang="es-CO"/>
              <a:pPr/>
              <a:t>‹Nº›</a:t>
            </a:fld>
            <a:endParaRPr lang="es-CO" altLang="es-CO"/>
          </a:p>
        </p:txBody>
      </p:sp>
    </p:spTree>
    <p:extLst>
      <p:ext uri="{BB962C8B-B14F-4D97-AF65-F5344CB8AC3E}">
        <p14:creationId xmlns:p14="http://schemas.microsoft.com/office/powerpoint/2010/main" val="234056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1ECA04FD-F69C-4A15-88D9-0F759BA08A14}" type="datetimeFigureOut">
              <a:rPr lang="es-CO"/>
              <a:pPr>
                <a:defRPr/>
              </a:pPr>
              <a:t>7/09/2017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86E3722B-6494-41C8-8670-DC7E75E5128F}" type="slidenum">
              <a:rPr lang="es-CO" altLang="es-CO"/>
              <a:pPr/>
              <a:t>‹Nº›</a:t>
            </a:fld>
            <a:endParaRPr lang="es-CO" altLang="es-CO"/>
          </a:p>
        </p:txBody>
      </p:sp>
    </p:spTree>
    <p:extLst>
      <p:ext uri="{BB962C8B-B14F-4D97-AF65-F5344CB8AC3E}">
        <p14:creationId xmlns:p14="http://schemas.microsoft.com/office/powerpoint/2010/main" val="181649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91BDC446-8501-41AE-A0E9-BA12A6764F66}" type="datetimeFigureOut">
              <a:rPr lang="es-CO"/>
              <a:pPr>
                <a:defRPr/>
              </a:pPr>
              <a:t>7/09/2017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C3B49F13-306E-4DA9-892F-BB544EA236D0}" type="slidenum">
              <a:rPr lang="es-CO" altLang="es-CO"/>
              <a:pPr/>
              <a:t>‹Nº›</a:t>
            </a:fld>
            <a:endParaRPr lang="es-CO" altLang="es-CO"/>
          </a:p>
        </p:txBody>
      </p:sp>
    </p:spTree>
    <p:extLst>
      <p:ext uri="{BB962C8B-B14F-4D97-AF65-F5344CB8AC3E}">
        <p14:creationId xmlns:p14="http://schemas.microsoft.com/office/powerpoint/2010/main" val="224414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6583A745-852E-4933-A3E9-0BDE1B3FE776}" type="datetimeFigureOut">
              <a:rPr lang="es-CO"/>
              <a:pPr>
                <a:defRPr/>
              </a:pPr>
              <a:t>7/09/2017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EBCC7C95-FFB5-4ABB-91CC-8474757FB864}" type="slidenum">
              <a:rPr lang="es-CO" altLang="es-CO"/>
              <a:pPr/>
              <a:t>‹Nº›</a:t>
            </a:fld>
            <a:endParaRPr lang="es-CO" altLang="es-CO"/>
          </a:p>
        </p:txBody>
      </p:sp>
    </p:spTree>
    <p:extLst>
      <p:ext uri="{BB962C8B-B14F-4D97-AF65-F5344CB8AC3E}">
        <p14:creationId xmlns:p14="http://schemas.microsoft.com/office/powerpoint/2010/main" val="298967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B142192-A8EC-42BA-9D21-530C0BBF60A8}" type="datetimeFigureOut">
              <a:rPr lang="es-CO"/>
              <a:pPr>
                <a:defRPr/>
              </a:pPr>
              <a:t>7/09/2017</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fld id="{6599865F-CBAC-48FA-9905-5ED6AF9EFD0E}" type="slidenum">
              <a:rPr lang="es-CO" altLang="es-CO"/>
              <a:pPr/>
              <a:t>‹Nº›</a:t>
            </a:fld>
            <a:endParaRPr lang="es-CO" altLang="es-CO"/>
          </a:p>
        </p:txBody>
      </p:sp>
    </p:spTree>
    <p:extLst>
      <p:ext uri="{BB962C8B-B14F-4D97-AF65-F5344CB8AC3E}">
        <p14:creationId xmlns:p14="http://schemas.microsoft.com/office/powerpoint/2010/main" val="219163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p:cNvSpPr>
            <a:spLocks noGrp="1"/>
          </p:cNvSpPr>
          <p:nvPr>
            <p:ph type="dt" sz="half" idx="10"/>
          </p:nvPr>
        </p:nvSpPr>
        <p:spPr/>
        <p:txBody>
          <a:bodyPr/>
          <a:lstStyle>
            <a:lvl1pPr>
              <a:defRPr/>
            </a:lvl1pPr>
          </a:lstStyle>
          <a:p>
            <a:pPr>
              <a:defRPr/>
            </a:pPr>
            <a:fld id="{E7392788-EB01-4ECB-A173-ECF9B4CC9C64}" type="datetimeFigureOut">
              <a:rPr lang="es-CO"/>
              <a:pPr>
                <a:defRPr/>
              </a:pPr>
              <a:t>7/09/2017</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fld id="{835E9E1A-E9CE-4192-A469-138F87B57479}" type="slidenum">
              <a:rPr lang="es-CO" altLang="es-CO"/>
              <a:pPr/>
              <a:t>‹Nº›</a:t>
            </a:fld>
            <a:endParaRPr lang="es-CO" altLang="es-CO"/>
          </a:p>
        </p:txBody>
      </p:sp>
    </p:spTree>
    <p:extLst>
      <p:ext uri="{BB962C8B-B14F-4D97-AF65-F5344CB8AC3E}">
        <p14:creationId xmlns:p14="http://schemas.microsoft.com/office/powerpoint/2010/main" val="224002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p:cNvSpPr>
            <a:spLocks noGrp="1"/>
          </p:cNvSpPr>
          <p:nvPr>
            <p:ph type="dt" sz="half" idx="10"/>
          </p:nvPr>
        </p:nvSpPr>
        <p:spPr/>
        <p:txBody>
          <a:bodyPr/>
          <a:lstStyle>
            <a:lvl1pPr>
              <a:defRPr/>
            </a:lvl1pPr>
          </a:lstStyle>
          <a:p>
            <a:pPr>
              <a:defRPr/>
            </a:pPr>
            <a:fld id="{4D6B6758-2942-405C-9FB8-112124436F65}" type="datetimeFigureOut">
              <a:rPr lang="es-CO"/>
              <a:pPr>
                <a:defRPr/>
              </a:pPr>
              <a:t>7/09/2017</a:t>
            </a:fld>
            <a:endParaRPr lang="es-CO"/>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fld id="{874A16EA-5E10-455B-9BEE-5661BD7EAE41}" type="slidenum">
              <a:rPr lang="es-CO" altLang="es-CO"/>
              <a:pPr/>
              <a:t>‹Nº›</a:t>
            </a:fld>
            <a:endParaRPr lang="es-CO" altLang="es-CO"/>
          </a:p>
        </p:txBody>
      </p:sp>
    </p:spTree>
    <p:extLst>
      <p:ext uri="{BB962C8B-B14F-4D97-AF65-F5344CB8AC3E}">
        <p14:creationId xmlns:p14="http://schemas.microsoft.com/office/powerpoint/2010/main" val="104303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F6AC4AAB-7EF4-41AF-B835-9C856446D5BE}" type="datetimeFigureOut">
              <a:rPr lang="es-CO"/>
              <a:pPr>
                <a:defRPr/>
              </a:pPr>
              <a:t>7/09/2017</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fld id="{6E976CA2-AD3A-4A2C-B619-4DC4CFF53213}" type="slidenum">
              <a:rPr lang="es-CO" altLang="es-CO"/>
              <a:pPr/>
              <a:t>‹Nº›</a:t>
            </a:fld>
            <a:endParaRPr lang="es-CO" altLang="es-CO"/>
          </a:p>
        </p:txBody>
      </p:sp>
    </p:spTree>
    <p:extLst>
      <p:ext uri="{BB962C8B-B14F-4D97-AF65-F5344CB8AC3E}">
        <p14:creationId xmlns:p14="http://schemas.microsoft.com/office/powerpoint/2010/main" val="386917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BECC62B-A1A4-4093-95EE-D5EA51D125FC}" type="datetimeFigureOut">
              <a:rPr lang="es-CO"/>
              <a:pPr>
                <a:defRPr/>
              </a:pPr>
              <a:t>7/09/2017</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fld id="{B81E435E-BEB9-44E2-89EC-B22E87E59965}" type="slidenum">
              <a:rPr lang="es-CO" altLang="es-CO"/>
              <a:pPr/>
              <a:t>‹Nº›</a:t>
            </a:fld>
            <a:endParaRPr lang="es-CO" altLang="es-CO"/>
          </a:p>
        </p:txBody>
      </p:sp>
    </p:spTree>
    <p:extLst>
      <p:ext uri="{BB962C8B-B14F-4D97-AF65-F5344CB8AC3E}">
        <p14:creationId xmlns:p14="http://schemas.microsoft.com/office/powerpoint/2010/main" val="86568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FA1B09C-9968-4783-9508-3D3778AF6F82}" type="datetimeFigureOut">
              <a:rPr lang="es-CO"/>
              <a:pPr>
                <a:defRPr/>
              </a:pPr>
              <a:t>7/09/2017</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fld id="{0470EA9D-19A5-4B3D-9E18-FAD899A144C3}" type="slidenum">
              <a:rPr lang="es-CO" altLang="es-CO"/>
              <a:pPr/>
              <a:t>‹Nº›</a:t>
            </a:fld>
            <a:endParaRPr lang="es-CO" altLang="es-CO"/>
          </a:p>
        </p:txBody>
      </p:sp>
    </p:spTree>
    <p:extLst>
      <p:ext uri="{BB962C8B-B14F-4D97-AF65-F5344CB8AC3E}">
        <p14:creationId xmlns:p14="http://schemas.microsoft.com/office/powerpoint/2010/main" val="86205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0964857-24C0-4E61-9E4C-DBE37FE360AE}" type="datetimeFigureOut">
              <a:rPr lang="es-CO"/>
              <a:pPr>
                <a:defRPr/>
              </a:pPr>
              <a:t>7/09/2017</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fld id="{7A70E47B-92A8-48A3-A9C4-4D7072C1270F}" type="slidenum">
              <a:rPr lang="es-CO" altLang="es-CO"/>
              <a:pPr/>
              <a:t>‹Nº›</a:t>
            </a:fld>
            <a:endParaRPr lang="es-CO" altLang="es-CO"/>
          </a:p>
        </p:txBody>
      </p:sp>
    </p:spTree>
    <p:extLst>
      <p:ext uri="{BB962C8B-B14F-4D97-AF65-F5344CB8AC3E}">
        <p14:creationId xmlns:p14="http://schemas.microsoft.com/office/powerpoint/2010/main" val="410972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FDF76F-04C2-4335-B64E-7D9969F8E294}" type="datetimeFigureOut">
              <a:rPr lang="es-CO"/>
              <a:pPr>
                <a:defRPr/>
              </a:pPr>
              <a:t>7/09/2017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6382C62-7486-4AC6-B31E-5230D83028B4}"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2.emf"/><Relationship Id="rId5" Type="http://schemas.openxmlformats.org/officeDocument/2006/relationships/image" Target="../media/image4.emf"/><Relationship Id="rId10" Type="http://schemas.openxmlformats.org/officeDocument/2006/relationships/image" Target="../media/image11.emf"/><Relationship Id="rId4" Type="http://schemas.openxmlformats.org/officeDocument/2006/relationships/image" Target="../media/image3.png"/><Relationship Id="rId9"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6.emf"/><Relationship Id="rId4" Type="http://schemas.openxmlformats.org/officeDocument/2006/relationships/image" Target="../media/image18.png"/><Relationship Id="rId9"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4.bin"/><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5.emf"/><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8.emf"/><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9.emf"/></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6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2.emf"/><Relationship Id="rId5" Type="http://schemas.openxmlformats.org/officeDocument/2006/relationships/oleObject" Target="../embeddings/oleObject9.bin"/><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5.emf"/></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8.emf"/><Relationship Id="rId5" Type="http://schemas.openxmlformats.org/officeDocument/2006/relationships/oleObject" Target="../embeddings/oleObject11.bin"/><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75.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2.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8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8.emf"/><Relationship Id="rId5" Type="http://schemas.openxmlformats.org/officeDocument/2006/relationships/oleObject" Target="../embeddings/oleObject15.bin"/><Relationship Id="rId4" Type="http://schemas.openxmlformats.org/officeDocument/2006/relationships/image" Target="../media/image72.emf"/></Relationships>
</file>

<file path=ppt/slides/_rels/slide4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0.png"/></Relationships>
</file>

<file path=ppt/slides/_rels/slide4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3.png"/><Relationship Id="rId11" Type="http://schemas.openxmlformats.org/officeDocument/2006/relationships/image" Target="../media/image89.emf"/><Relationship Id="rId5" Type="http://schemas.openxmlformats.org/officeDocument/2006/relationships/image" Target="../media/image92.png"/><Relationship Id="rId10" Type="http://schemas.openxmlformats.org/officeDocument/2006/relationships/oleObject" Target="../embeddings/oleObject16.bin"/><Relationship Id="rId4" Type="http://schemas.openxmlformats.org/officeDocument/2006/relationships/image" Target="../media/image91.png"/><Relationship Id="rId9" Type="http://schemas.openxmlformats.org/officeDocument/2006/relationships/image" Target="../media/image9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9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image" Target="../media/image100.png"/><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2.emf"/><Relationship Id="rId5" Type="http://schemas.openxmlformats.org/officeDocument/2006/relationships/oleObject" Target="../embeddings/oleObject21.bin"/><Relationship Id="rId4" Type="http://schemas.openxmlformats.org/officeDocument/2006/relationships/image" Target="../media/image104.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06.emf"/><Relationship Id="rId5" Type="http://schemas.openxmlformats.org/officeDocument/2006/relationships/oleObject" Target="../embeddings/oleObject23.bin"/><Relationship Id="rId4" Type="http://schemas.openxmlformats.org/officeDocument/2006/relationships/image" Target="../media/image105.emf"/></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08.emf"/><Relationship Id="rId5" Type="http://schemas.openxmlformats.org/officeDocument/2006/relationships/oleObject" Target="../embeddings/oleObject25.bin"/><Relationship Id="rId4" Type="http://schemas.openxmlformats.org/officeDocument/2006/relationships/image" Target="../media/image107.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10.emf"/><Relationship Id="rId5" Type="http://schemas.openxmlformats.org/officeDocument/2006/relationships/oleObject" Target="../embeddings/oleObject27.bin"/><Relationship Id="rId4" Type="http://schemas.openxmlformats.org/officeDocument/2006/relationships/image" Target="../media/image109.emf"/></Relationships>
</file>

<file path=ppt/slides/_rels/slide52.x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09.emf"/><Relationship Id="rId5" Type="http://schemas.openxmlformats.org/officeDocument/2006/relationships/oleObject" Target="../embeddings/oleObject29.bin"/><Relationship Id="rId4" Type="http://schemas.openxmlformats.org/officeDocument/2006/relationships/image" Target="../media/image111.emf"/></Relationships>
</file>

<file path=ppt/slides/_rels/slide5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ctrTitle"/>
          </p:nvPr>
        </p:nvSpPr>
        <p:spPr>
          <a:xfrm>
            <a:off x="685800" y="1928813"/>
            <a:ext cx="7772400" cy="2643187"/>
          </a:xfrm>
        </p:spPr>
        <p:txBody>
          <a:bodyPr rtlCol="0">
            <a:normAutofit/>
          </a:bodyPr>
          <a:lstStyle/>
          <a:p>
            <a:pPr eaLnBrk="1" fontAlgn="auto" hangingPunct="1">
              <a:spcAft>
                <a:spcPts val="0"/>
              </a:spcAft>
              <a:defRPr/>
            </a:pPr>
            <a:r>
              <a:rPr lang="es-CO" sz="4000" b="1" dirty="0">
                <a:solidFill>
                  <a:schemeClr val="accent3">
                    <a:lumMod val="50000"/>
                  </a:schemeClr>
                </a:solidFill>
              </a:rPr>
              <a:t>Fondo de Estabilización de Precios del Azúcar</a:t>
            </a:r>
            <a:br>
              <a:rPr lang="es-CO" dirty="0"/>
            </a:br>
            <a:br>
              <a:rPr lang="es-CO" dirty="0"/>
            </a:br>
            <a:r>
              <a:rPr lang="es-CO" sz="3200" dirty="0">
                <a:solidFill>
                  <a:schemeClr val="accent3">
                    <a:lumMod val="50000"/>
                  </a:schemeClr>
                </a:solidFill>
              </a:rPr>
              <a:t>Septiembre 11 de 2017</a:t>
            </a:r>
            <a:endParaRPr lang="es-CO" dirty="0">
              <a:solidFill>
                <a:schemeClr val="accent3">
                  <a:lumMod val="50000"/>
                </a:schemeClr>
              </a:solidFill>
            </a:endParaRPr>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Funcionamiento</a:t>
            </a:r>
          </a:p>
        </p:txBody>
      </p:sp>
      <p:sp>
        <p:nvSpPr>
          <p:cNvPr id="5123" name="2 Marcador de contenido"/>
          <p:cNvSpPr>
            <a:spLocks noGrp="1"/>
          </p:cNvSpPr>
          <p:nvPr>
            <p:ph idx="1"/>
          </p:nvPr>
        </p:nvSpPr>
        <p:spPr>
          <a:xfrm>
            <a:off x="250825" y="1052513"/>
            <a:ext cx="8642350" cy="5214937"/>
          </a:xfrm>
        </p:spPr>
        <p:txBody>
          <a:bodyPr/>
          <a:lstStyle/>
          <a:p>
            <a:pPr algn="just">
              <a:buFont typeface="Arial" charset="0"/>
              <a:buChar char="•"/>
              <a:defRPr/>
            </a:pPr>
            <a:r>
              <a:rPr lang="es-CO" sz="2400" b="1" dirty="0" err="1"/>
              <a:t>PPP</a:t>
            </a:r>
            <a:r>
              <a:rPr lang="es-CO" sz="2400" b="1" baseline="-25000" dirty="0" err="1"/>
              <a:t>i</a:t>
            </a:r>
            <a:r>
              <a:rPr lang="es-CO" sz="2400" b="1" dirty="0"/>
              <a:t>: </a:t>
            </a:r>
            <a:r>
              <a:rPr lang="es-CO" sz="2400" dirty="0"/>
              <a:t>Precio promedio ponderado, que depende de los volúmenes ofertados por toda la industria en los diferentes mercados objeto de estabilización (base de liquidación), valorados con indicadores de precios de mercado.</a:t>
            </a:r>
          </a:p>
          <a:p>
            <a:pPr algn="just">
              <a:buFont typeface="Arial" charset="0"/>
              <a:buChar char="•"/>
              <a:defRPr/>
            </a:pPr>
            <a:endParaRPr lang="es-CO" sz="2400" dirty="0"/>
          </a:p>
          <a:p>
            <a:pPr algn="just">
              <a:buFont typeface="Arial" charset="0"/>
              <a:buChar char="•"/>
              <a:defRPr/>
            </a:pPr>
            <a:endParaRPr lang="es-CO" sz="2400" dirty="0"/>
          </a:p>
          <a:p>
            <a:pPr marL="342900" lvl="1" indent="-342900" algn="just">
              <a:buFont typeface="Arial" charset="0"/>
              <a:buChar char="•"/>
              <a:defRPr/>
            </a:pPr>
            <a:r>
              <a:rPr lang="es-CO" sz="2400" b="1" dirty="0" err="1"/>
              <a:t>PPP</a:t>
            </a:r>
            <a:r>
              <a:rPr lang="es-CO" sz="2400" b="1" baseline="-25000" dirty="0" err="1"/>
              <a:t>Ei</a:t>
            </a:r>
            <a:r>
              <a:rPr lang="es-CO" sz="2400" b="1" dirty="0"/>
              <a:t>: </a:t>
            </a:r>
            <a:r>
              <a:rPr lang="es-CO" sz="2400" dirty="0"/>
              <a:t>Precio promedio ponderado para estabilización, que depende de los volúmenes ofertados por cada productor en los diferentes mercados objeto de estabilización (representa la forma como el ingenio efectuó las ventas del periodo), valorados con precios de referencia.</a:t>
            </a:r>
          </a:p>
          <a:p>
            <a:pPr lvl="1" algn="just" eaLnBrk="1" hangingPunct="1">
              <a:buFont typeface="Arial" charset="0"/>
              <a:buChar char="•"/>
              <a:defRPr/>
            </a:pPr>
            <a:endParaRPr lang="es-CO" sz="2000" dirty="0"/>
          </a:p>
          <a:p>
            <a:pPr lvl="1" algn="just" eaLnBrk="1" hangingPunct="1">
              <a:buFont typeface="Arial" charset="0"/>
              <a:buChar char="•"/>
              <a:defRPr/>
            </a:pPr>
            <a:endParaRPr lang="es-CO" sz="2000" dirty="0"/>
          </a:p>
          <a:p>
            <a:pPr marL="457200" lvl="1" indent="0" algn="just" eaLnBrk="1" hangingPunct="1">
              <a:buNone/>
              <a:defRPr/>
            </a:pPr>
            <a:endParaRPr lang="es-CO" sz="2000" dirty="0"/>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
        <p:nvSpPr>
          <p:cNvPr id="5" name="CuadroTexto 4"/>
          <p:cNvSpPr txBox="1"/>
          <p:nvPr/>
        </p:nvSpPr>
        <p:spPr>
          <a:xfrm>
            <a:off x="2987824" y="2823770"/>
            <a:ext cx="4680520" cy="461665"/>
          </a:xfrm>
          <a:prstGeom prst="rect">
            <a:avLst/>
          </a:prstGeom>
          <a:noFill/>
        </p:spPr>
        <p:txBody>
          <a:bodyPr wrap="square" rtlCol="0">
            <a:spAutoFit/>
          </a:bodyPr>
          <a:lstStyle/>
          <a:p>
            <a:r>
              <a:rPr lang="es-CO" sz="2400" b="1" dirty="0" err="1">
                <a:latin typeface="+mn-lt"/>
              </a:rPr>
              <a:t>PPP</a:t>
            </a:r>
            <a:r>
              <a:rPr lang="es-CO" sz="2400" b="1" baseline="-25000" dirty="0" err="1">
                <a:latin typeface="+mn-lt"/>
              </a:rPr>
              <a:t>i</a:t>
            </a:r>
            <a:r>
              <a:rPr lang="es-CO" sz="2400" b="1" dirty="0">
                <a:latin typeface="+mn-lt"/>
              </a:rPr>
              <a:t> = </a:t>
            </a:r>
            <a:r>
              <a:rPr lang="es-CO" sz="2400" b="1" dirty="0" err="1">
                <a:latin typeface="+mn-lt"/>
              </a:rPr>
              <a:t>Pref.M</a:t>
            </a:r>
            <a:r>
              <a:rPr lang="es-CO" sz="2400" b="1" baseline="-25000" dirty="0" err="1">
                <a:latin typeface="+mn-lt"/>
              </a:rPr>
              <a:t>NT</a:t>
            </a:r>
            <a:r>
              <a:rPr lang="es-CO" sz="2400" b="1" dirty="0">
                <a:latin typeface="+mn-lt"/>
              </a:rPr>
              <a:t>*Y + </a:t>
            </a:r>
            <a:r>
              <a:rPr lang="es-CO" sz="2400" b="1" dirty="0" err="1">
                <a:latin typeface="+mn-lt"/>
              </a:rPr>
              <a:t>Pref.M</a:t>
            </a:r>
            <a:r>
              <a:rPr lang="es-CO" sz="2400" b="1" baseline="-25000" dirty="0" err="1">
                <a:latin typeface="+mn-lt"/>
              </a:rPr>
              <a:t>IEOM</a:t>
            </a:r>
            <a:r>
              <a:rPr lang="es-CO" sz="2400" b="1" dirty="0">
                <a:latin typeface="+mn-lt"/>
              </a:rPr>
              <a:t>*Z</a:t>
            </a:r>
            <a:endParaRPr lang="es-CO" sz="2400" dirty="0">
              <a:latin typeface="+mn-lt"/>
            </a:endParaRPr>
          </a:p>
        </p:txBody>
      </p:sp>
      <mc:AlternateContent xmlns:mc="http://schemas.openxmlformats.org/markup-compatibility/2006" xmlns:a14="http://schemas.microsoft.com/office/drawing/2010/main">
        <mc:Choice Requires="a14">
          <p:sp>
            <p:nvSpPr>
              <p:cNvPr id="6" name="CuadroTexto 5"/>
              <p:cNvSpPr txBox="1"/>
              <p:nvPr/>
            </p:nvSpPr>
            <p:spPr>
              <a:xfrm>
                <a:off x="3131840" y="5420808"/>
                <a:ext cx="2694778" cy="84664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s-CO" sz="2400" b="1" i="1">
                              <a:latin typeface="Cambria Math" panose="02040503050406030204" pitchFamily="18" charset="0"/>
                            </a:rPr>
                          </m:ctrlPr>
                        </m:sSubPr>
                        <m:e>
                          <m:r>
                            <a:rPr lang="es-CO" sz="2400" b="1" i="0">
                              <a:latin typeface="Cambria Math" panose="02040503050406030204" pitchFamily="18" charset="0"/>
                            </a:rPr>
                            <m:t>𝐏𝐏𝐏</m:t>
                          </m:r>
                        </m:e>
                        <m:sub>
                          <m:r>
                            <a:rPr lang="es-CO" sz="2400" b="1" i="0">
                              <a:latin typeface="Cambria Math" panose="02040503050406030204" pitchFamily="18" charset="0"/>
                            </a:rPr>
                            <m:t>𝐄𝐢</m:t>
                          </m:r>
                        </m:sub>
                      </m:sSub>
                      <m:r>
                        <a:rPr lang="es-CO" sz="2400" b="1" i="0">
                          <a:latin typeface="Cambria Math" panose="02040503050406030204" pitchFamily="18" charset="0"/>
                        </a:rPr>
                        <m:t>=</m:t>
                      </m:r>
                      <m:f>
                        <m:fPr>
                          <m:ctrlPr>
                            <a:rPr lang="es-CO" sz="2400" b="1" i="1">
                              <a:latin typeface="Cambria Math" panose="02040503050406030204" pitchFamily="18" charset="0"/>
                            </a:rPr>
                          </m:ctrlPr>
                        </m:fPr>
                        <m:num>
                          <m:r>
                            <a:rPr lang="es-CO" sz="2400" b="1" i="0">
                              <a:latin typeface="Cambria Math" panose="02040503050406030204" pitchFamily="18" charset="0"/>
                            </a:rPr>
                            <m:t>𝐀</m:t>
                          </m:r>
                          <m:r>
                            <a:rPr lang="es-CO" sz="2400" b="1" i="0">
                              <a:latin typeface="Cambria Math" panose="02040503050406030204" pitchFamily="18" charset="0"/>
                            </a:rPr>
                            <m:t>+</m:t>
                          </m:r>
                          <m:r>
                            <a:rPr lang="es-CO" sz="2400" b="1" i="0">
                              <a:latin typeface="Cambria Math" panose="02040503050406030204" pitchFamily="18" charset="0"/>
                            </a:rPr>
                            <m:t>𝐁</m:t>
                          </m:r>
                          <m:r>
                            <a:rPr lang="es-CO" sz="2400" b="1" i="0">
                              <a:latin typeface="Cambria Math" panose="02040503050406030204" pitchFamily="18" charset="0"/>
                            </a:rPr>
                            <m:t>+</m:t>
                          </m:r>
                          <m:r>
                            <a:rPr lang="es-CO" sz="2400" b="1" i="0">
                              <a:latin typeface="Cambria Math" panose="02040503050406030204" pitchFamily="18" charset="0"/>
                            </a:rPr>
                            <m:t>𝐂</m:t>
                          </m:r>
                        </m:num>
                        <m:den>
                          <m:sSub>
                            <m:sSubPr>
                              <m:ctrlPr>
                                <a:rPr lang="es-CO" sz="2400" b="1" i="1">
                                  <a:latin typeface="Cambria Math" panose="02040503050406030204" pitchFamily="18" charset="0"/>
                                </a:rPr>
                              </m:ctrlPr>
                            </m:sSubPr>
                            <m:e>
                              <m:r>
                                <a:rPr lang="es-CO" sz="2400" b="1" i="0">
                                  <a:latin typeface="Cambria Math" panose="02040503050406030204" pitchFamily="18" charset="0"/>
                                </a:rPr>
                                <m:t>𝐔𝐦</m:t>
                              </m:r>
                            </m:e>
                            <m:sub>
                              <m:r>
                                <a:rPr lang="es-CO" sz="2400" b="1" i="0">
                                  <a:latin typeface="Cambria Math" panose="02040503050406030204" pitchFamily="18" charset="0"/>
                                </a:rPr>
                                <m:t>𝐢</m:t>
                              </m:r>
                            </m:sub>
                          </m:sSub>
                        </m:den>
                      </m:f>
                    </m:oMath>
                  </m:oMathPara>
                </a14:m>
                <a:endParaRPr lang="es-CO" sz="2400" b="1" dirty="0">
                  <a:latin typeface="+mn-lt"/>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3131840" y="5420808"/>
                <a:ext cx="2694778" cy="846642"/>
              </a:xfrm>
              <a:prstGeom prst="rect">
                <a:avLst/>
              </a:prstGeom>
              <a:blipFill>
                <a:blip r:embed="rId2"/>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96205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Funcionamiento</a:t>
            </a:r>
          </a:p>
        </p:txBody>
      </p:sp>
      <p:sp>
        <p:nvSpPr>
          <p:cNvPr id="5123" name="2 Marcador de contenido"/>
          <p:cNvSpPr>
            <a:spLocks noGrp="1"/>
          </p:cNvSpPr>
          <p:nvPr>
            <p:ph idx="1"/>
          </p:nvPr>
        </p:nvSpPr>
        <p:spPr>
          <a:xfrm>
            <a:off x="250825" y="1094383"/>
            <a:ext cx="8642350" cy="5214937"/>
          </a:xfrm>
        </p:spPr>
        <p:txBody>
          <a:bodyPr/>
          <a:lstStyle/>
          <a:p>
            <a:pPr algn="just">
              <a:buFont typeface="Arial" charset="0"/>
              <a:buChar char="•"/>
              <a:defRPr/>
            </a:pPr>
            <a:r>
              <a:rPr lang="es-CO" sz="2400" dirty="0"/>
              <a:t>La metodología del FEPA es detallada y de pronto extensa, sin embargo sus variables y todos sus cálculos requieren la aplicación de sólo las 4 operaciones matemáticas básicas.</a:t>
            </a:r>
          </a:p>
          <a:p>
            <a:pPr lvl="1" algn="just">
              <a:buFont typeface="Arial" charset="0"/>
              <a:buChar char="•"/>
              <a:defRPr/>
            </a:pPr>
            <a:r>
              <a:rPr lang="es-CO" sz="2000" dirty="0"/>
              <a:t>Precios de mercado: promedio ponderado</a:t>
            </a:r>
          </a:p>
          <a:p>
            <a:pPr lvl="1" algn="just">
              <a:buFont typeface="Arial" charset="0"/>
              <a:buChar char="•"/>
              <a:defRPr/>
            </a:pPr>
            <a:r>
              <a:rPr lang="es-CO" sz="2000" dirty="0"/>
              <a:t>Precios de referencia: promedio</a:t>
            </a:r>
          </a:p>
          <a:p>
            <a:pPr lvl="1" algn="just">
              <a:buFont typeface="Arial" charset="0"/>
              <a:buChar char="•"/>
              <a:defRPr/>
            </a:pPr>
            <a:r>
              <a:rPr lang="es-CO" sz="2000" dirty="0"/>
              <a:t>Factor Z: una resta y una división</a:t>
            </a:r>
          </a:p>
          <a:p>
            <a:pPr lvl="1" algn="just">
              <a:buFont typeface="Arial" charset="0"/>
              <a:buChar char="•"/>
              <a:defRPr/>
            </a:pPr>
            <a:r>
              <a:rPr lang="es-CO" sz="2000" dirty="0"/>
              <a:t>Cesiones y compensaciones: resta y multiplicación.</a:t>
            </a:r>
          </a:p>
          <a:p>
            <a:pPr algn="just">
              <a:buFont typeface="Arial" charset="0"/>
              <a:buChar char="•"/>
              <a:defRPr/>
            </a:pPr>
            <a:endParaRPr lang="es-CO" sz="2400" dirty="0"/>
          </a:p>
          <a:p>
            <a:pPr lvl="1" algn="just" eaLnBrk="1" hangingPunct="1">
              <a:buFont typeface="Arial" charset="0"/>
              <a:buChar char="•"/>
              <a:defRPr/>
            </a:pPr>
            <a:endParaRPr lang="es-CO" sz="2000" dirty="0"/>
          </a:p>
          <a:p>
            <a:pPr lvl="1" algn="just" eaLnBrk="1" hangingPunct="1">
              <a:buFont typeface="Arial" charset="0"/>
              <a:buChar char="•"/>
              <a:defRPr/>
            </a:pPr>
            <a:endParaRPr lang="es-CO" sz="2000" dirty="0"/>
          </a:p>
          <a:p>
            <a:pPr marL="457200" lvl="1" indent="0" algn="just" eaLnBrk="1" hangingPunct="1">
              <a:buNone/>
              <a:defRPr/>
            </a:pPr>
            <a:endParaRPr lang="es-CO" sz="2000" dirty="0"/>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Tree>
    <p:extLst>
      <p:ext uri="{BB962C8B-B14F-4D97-AF65-F5344CB8AC3E}">
        <p14:creationId xmlns:p14="http://schemas.microsoft.com/office/powerpoint/2010/main" val="71795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onector recto de flecha 33">
            <a:extLst>
              <a:ext uri="{FF2B5EF4-FFF2-40B4-BE49-F238E27FC236}">
                <a16:creationId xmlns:a16="http://schemas.microsoft.com/office/drawing/2014/main" id="{B395C3FB-17B1-48C0-A3C1-ACFAA7BFDBA2}"/>
              </a:ext>
            </a:extLst>
          </p:cNvPr>
          <p:cNvCxnSpPr>
            <a:stCxn id="48" idx="2"/>
            <a:endCxn id="42" idx="0"/>
          </p:cNvCxnSpPr>
          <p:nvPr/>
        </p:nvCxnSpPr>
        <p:spPr>
          <a:xfrm flipH="1">
            <a:off x="5258155" y="2321045"/>
            <a:ext cx="1566188" cy="1285874"/>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35" name="Conector recto de flecha 34">
            <a:extLst>
              <a:ext uri="{FF2B5EF4-FFF2-40B4-BE49-F238E27FC236}">
                <a16:creationId xmlns:a16="http://schemas.microsoft.com/office/drawing/2014/main" id="{47DD1E22-4020-4B41-A0C5-EAA29E04610B}"/>
              </a:ext>
            </a:extLst>
          </p:cNvPr>
          <p:cNvCxnSpPr>
            <a:stCxn id="50" idx="2"/>
            <a:endCxn id="41" idx="0"/>
          </p:cNvCxnSpPr>
          <p:nvPr/>
        </p:nvCxnSpPr>
        <p:spPr>
          <a:xfrm>
            <a:off x="2285680" y="2311520"/>
            <a:ext cx="1600875" cy="1295399"/>
          </a:xfrm>
          <a:prstGeom prst="straightConnector1">
            <a:avLst/>
          </a:prstGeom>
          <a:noFill/>
          <a:ln w="15875" cap="flat" cmpd="sng" algn="ctr">
            <a:solidFill>
              <a:srgbClr val="FFC000">
                <a:lumMod val="60000"/>
                <a:lumOff val="40000"/>
              </a:srgbClr>
            </a:solidFill>
            <a:prstDash val="solid"/>
            <a:miter lim="800000"/>
            <a:tailEnd type="triangle"/>
          </a:ln>
          <a:effectLst/>
        </p:spPr>
      </p:cxnSp>
      <p:grpSp>
        <p:nvGrpSpPr>
          <p:cNvPr id="36" name="Grupo 35">
            <a:extLst>
              <a:ext uri="{FF2B5EF4-FFF2-40B4-BE49-F238E27FC236}">
                <a16:creationId xmlns:a16="http://schemas.microsoft.com/office/drawing/2014/main" id="{7EA410FA-2423-4B8C-89B2-53B4C3A9C1B2}"/>
              </a:ext>
            </a:extLst>
          </p:cNvPr>
          <p:cNvGrpSpPr/>
          <p:nvPr/>
        </p:nvGrpSpPr>
        <p:grpSpPr>
          <a:xfrm>
            <a:off x="561655" y="4661813"/>
            <a:ext cx="8020689" cy="630000"/>
            <a:chOff x="0" y="3095626"/>
            <a:chExt cx="8020689" cy="630000"/>
          </a:xfrm>
        </p:grpSpPr>
        <mc:AlternateContent xmlns:mc="http://schemas.openxmlformats.org/markup-compatibility/2006" xmlns:a14="http://schemas.microsoft.com/office/drawing/2010/main">
          <mc:Choice Requires="a14">
            <p:sp>
              <p:nvSpPr>
                <p:cNvPr id="53" name="Decisión 10">
                  <a:extLst>
                    <a:ext uri="{FF2B5EF4-FFF2-40B4-BE49-F238E27FC236}">
                      <a16:creationId xmlns:a16="http://schemas.microsoft.com/office/drawing/2014/main" id="{B2D2BD07-9EB4-4822-B819-6384B66FC181}"/>
                    </a:ext>
                  </a:extLst>
                </p:cNvPr>
                <p:cNvSpPr/>
                <p:nvPr/>
              </p:nvSpPr>
              <p:spPr>
                <a:xfrm>
                  <a:off x="2747964" y="3095626"/>
                  <a:ext cx="2520000" cy="630000"/>
                </a:xfrm>
                <a:prstGeom prst="flowChartDecision">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𝑃𝑃𝑃</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𝐸𝑖</m:t>
                            </m:r>
                          </m:sub>
                        </m:sSub>
                        <m: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&gt;</m:t>
                        </m:r>
                        <m:sSub>
                          <m:sSubPr>
                            <m:ctrlP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𝑃𝑃𝑃</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𝑖</m:t>
                            </m:r>
                          </m:sub>
                        </m:sSub>
                      </m:oMath>
                    </m:oMathPara>
                  </a14:m>
                  <a:endParaRPr kumimoji="0" lang="es-CO" sz="10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mc:Choice>
          <mc:Fallback xmlns="">
            <p:sp>
              <p:nvSpPr>
                <p:cNvPr id="53" name="Decisión 10">
                  <a:extLst>
                    <a:ext uri="{FF2B5EF4-FFF2-40B4-BE49-F238E27FC236}">
                      <a16:creationId xmlns:a16="http://schemas.microsoft.com/office/drawing/2014/main" id="{B2D2BD07-9EB4-4822-B819-6384B66FC181}"/>
                    </a:ext>
                  </a:extLst>
                </p:cNvPr>
                <p:cNvSpPr>
                  <a:spLocks noRot="1" noChangeAspect="1" noMove="1" noResize="1" noEditPoints="1" noAdjustHandles="1" noChangeArrowheads="1" noChangeShapeType="1" noTextEdit="1"/>
                </p:cNvSpPr>
                <p:nvPr/>
              </p:nvSpPr>
              <p:spPr>
                <a:xfrm>
                  <a:off x="2747964" y="3095626"/>
                  <a:ext cx="2520000" cy="630000"/>
                </a:xfrm>
                <a:prstGeom prst="flowChartDecision">
                  <a:avLst/>
                </a:prstGeom>
                <a:blipFill>
                  <a:blip r:embed="rId2"/>
                  <a:stretch>
                    <a:fillRect/>
                  </a:stretch>
                </a:blipFill>
                <a:ln w="12700" cap="flat" cmpd="sng" algn="ctr">
                  <a:solidFill>
                    <a:srgbClr val="FFC000">
                      <a:lumMod val="60000"/>
                      <a:lumOff val="40000"/>
                    </a:srgbClr>
                  </a:solidFill>
                  <a:prstDash val="solid"/>
                  <a:miter lim="800000"/>
                </a:ln>
                <a:effectLst/>
              </p:spPr>
              <p:txBody>
                <a:bodyPr/>
                <a:lstStyle/>
                <a:p>
                  <a:r>
                    <a:rPr lang="es-CO">
                      <a:noFill/>
                    </a:rPr>
                    <a:t> </a:t>
                  </a:r>
                </a:p>
              </p:txBody>
            </p:sp>
          </mc:Fallback>
        </mc:AlternateContent>
        <p:grpSp>
          <p:nvGrpSpPr>
            <p:cNvPr id="54" name="Grupo 53">
              <a:extLst>
                <a:ext uri="{FF2B5EF4-FFF2-40B4-BE49-F238E27FC236}">
                  <a16:creationId xmlns:a16="http://schemas.microsoft.com/office/drawing/2014/main" id="{ADCD9BFB-B272-41DA-BFAA-F41F35256679}"/>
                </a:ext>
              </a:extLst>
            </p:cNvPr>
            <p:cNvGrpSpPr/>
            <p:nvPr/>
          </p:nvGrpSpPr>
          <p:grpSpPr>
            <a:xfrm>
              <a:off x="0" y="3257551"/>
              <a:ext cx="2520000" cy="360000"/>
              <a:chOff x="0" y="3257551"/>
              <a:chExt cx="2520000" cy="360000"/>
            </a:xfrm>
          </p:grpSpPr>
          <p:sp>
            <p:nvSpPr>
              <p:cNvPr id="62" name="Proceso 15">
                <a:extLst>
                  <a:ext uri="{FF2B5EF4-FFF2-40B4-BE49-F238E27FC236}">
                    <a16:creationId xmlns:a16="http://schemas.microsoft.com/office/drawing/2014/main" id="{60EB7A5F-4D46-4964-B580-669BCCA4B22A}"/>
                  </a:ext>
                </a:extLst>
              </p:cNvPr>
              <p:cNvSpPr/>
              <p:nvPr/>
            </p:nvSpPr>
            <p:spPr>
              <a:xfrm>
                <a:off x="0" y="3257551"/>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63" name="Imagen 62">
                <a:extLst>
                  <a:ext uri="{FF2B5EF4-FFF2-40B4-BE49-F238E27FC236}">
                    <a16:creationId xmlns:a16="http://schemas.microsoft.com/office/drawing/2014/main" id="{C40C9CC9-0E18-417F-AA9E-8A606FFD61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3355182"/>
                <a:ext cx="2314575" cy="180975"/>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CuadroTexto 7">
              <a:extLst>
                <a:ext uri="{FF2B5EF4-FFF2-40B4-BE49-F238E27FC236}">
                  <a16:creationId xmlns:a16="http://schemas.microsoft.com/office/drawing/2014/main" id="{D0EEBEFC-D251-4BAD-81E2-2338CF6CC80D}"/>
                </a:ext>
              </a:extLst>
            </p:cNvPr>
            <p:cNvSpPr txBox="1"/>
            <p:nvPr/>
          </p:nvSpPr>
          <p:spPr>
            <a:xfrm>
              <a:off x="5248275" y="3155157"/>
              <a:ext cx="381000" cy="2476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ysClr val="windowText" lastClr="000000"/>
                  </a:solidFill>
                  <a:effectLst/>
                  <a:uLnTx/>
                  <a:uFillTx/>
                  <a:latin typeface="Calibri" panose="020F0502020204030204"/>
                  <a:ea typeface="+mn-ea"/>
                  <a:cs typeface="+mn-cs"/>
                </a:rPr>
                <a:t>Sí</a:t>
              </a:r>
            </a:p>
          </p:txBody>
        </p:sp>
        <p:sp>
          <p:nvSpPr>
            <p:cNvPr id="56" name="CuadroTexto 8">
              <a:extLst>
                <a:ext uri="{FF2B5EF4-FFF2-40B4-BE49-F238E27FC236}">
                  <a16:creationId xmlns:a16="http://schemas.microsoft.com/office/drawing/2014/main" id="{4D5F451B-8DE8-40DF-8490-C7F0F99A810F}"/>
                </a:ext>
              </a:extLst>
            </p:cNvPr>
            <p:cNvSpPr txBox="1"/>
            <p:nvPr/>
          </p:nvSpPr>
          <p:spPr>
            <a:xfrm>
              <a:off x="2495550" y="3155157"/>
              <a:ext cx="381000" cy="2476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ysClr val="windowText" lastClr="000000"/>
                  </a:solidFill>
                  <a:effectLst/>
                  <a:uLnTx/>
                  <a:uFillTx/>
                  <a:latin typeface="Calibri" panose="020F0502020204030204"/>
                  <a:ea typeface="+mn-ea"/>
                  <a:cs typeface="+mn-cs"/>
                </a:rPr>
                <a:t>No</a:t>
              </a:r>
            </a:p>
          </p:txBody>
        </p:sp>
        <p:cxnSp>
          <p:nvCxnSpPr>
            <p:cNvPr id="57" name="Conector recto 56">
              <a:extLst>
                <a:ext uri="{FF2B5EF4-FFF2-40B4-BE49-F238E27FC236}">
                  <a16:creationId xmlns:a16="http://schemas.microsoft.com/office/drawing/2014/main" id="{3B78C13A-A427-404D-B7E0-D73A79235F49}"/>
                </a:ext>
              </a:extLst>
            </p:cNvPr>
            <p:cNvCxnSpPr>
              <a:stCxn id="53" idx="3"/>
              <a:endCxn id="60" idx="1"/>
            </p:cNvCxnSpPr>
            <p:nvPr/>
          </p:nvCxnSpPr>
          <p:spPr>
            <a:xfrm>
              <a:off x="5267964" y="3410626"/>
              <a:ext cx="232725" cy="7875"/>
            </a:xfrm>
            <a:prstGeom prst="line">
              <a:avLst/>
            </a:prstGeom>
            <a:noFill/>
            <a:ln w="6350" cap="flat" cmpd="sng" algn="ctr">
              <a:solidFill>
                <a:srgbClr val="FFC000">
                  <a:lumMod val="60000"/>
                  <a:lumOff val="40000"/>
                </a:srgbClr>
              </a:solidFill>
              <a:prstDash val="solid"/>
              <a:miter lim="800000"/>
            </a:ln>
            <a:effectLst/>
          </p:spPr>
        </p:cxnSp>
        <p:cxnSp>
          <p:nvCxnSpPr>
            <p:cNvPr id="58" name="Conector recto 57">
              <a:extLst>
                <a:ext uri="{FF2B5EF4-FFF2-40B4-BE49-F238E27FC236}">
                  <a16:creationId xmlns:a16="http://schemas.microsoft.com/office/drawing/2014/main" id="{578AD00C-F13B-4D6F-9A7F-0624A2681230}"/>
                </a:ext>
              </a:extLst>
            </p:cNvPr>
            <p:cNvCxnSpPr/>
            <p:nvPr/>
          </p:nvCxnSpPr>
          <p:spPr>
            <a:xfrm>
              <a:off x="2534289" y="3391576"/>
              <a:ext cx="242250" cy="7875"/>
            </a:xfrm>
            <a:prstGeom prst="line">
              <a:avLst/>
            </a:prstGeom>
            <a:noFill/>
            <a:ln w="6350" cap="flat" cmpd="sng" algn="ctr">
              <a:solidFill>
                <a:srgbClr val="FFC000">
                  <a:lumMod val="60000"/>
                  <a:lumOff val="40000"/>
                </a:srgbClr>
              </a:solidFill>
              <a:prstDash val="solid"/>
              <a:miter lim="800000"/>
            </a:ln>
            <a:effectLst/>
          </p:spPr>
        </p:cxnSp>
        <p:grpSp>
          <p:nvGrpSpPr>
            <p:cNvPr id="59" name="Grupo 58">
              <a:extLst>
                <a:ext uri="{FF2B5EF4-FFF2-40B4-BE49-F238E27FC236}">
                  <a16:creationId xmlns:a16="http://schemas.microsoft.com/office/drawing/2014/main" id="{1D09301E-FB7C-4E6A-8688-975114864D63}"/>
                </a:ext>
              </a:extLst>
            </p:cNvPr>
            <p:cNvGrpSpPr/>
            <p:nvPr/>
          </p:nvGrpSpPr>
          <p:grpSpPr>
            <a:xfrm>
              <a:off x="5500689" y="3238501"/>
              <a:ext cx="2520000" cy="360000"/>
              <a:chOff x="5500689" y="3238501"/>
              <a:chExt cx="2520000" cy="360000"/>
            </a:xfrm>
          </p:grpSpPr>
          <p:sp>
            <p:nvSpPr>
              <p:cNvPr id="60" name="Proceso 4">
                <a:extLst>
                  <a:ext uri="{FF2B5EF4-FFF2-40B4-BE49-F238E27FC236}">
                    <a16:creationId xmlns:a16="http://schemas.microsoft.com/office/drawing/2014/main" id="{B1750EA2-F512-4488-B19C-3488B087609F}"/>
                  </a:ext>
                </a:extLst>
              </p:cNvPr>
              <p:cNvSpPr/>
              <p:nvPr/>
            </p:nvSpPr>
            <p:spPr>
              <a:xfrm>
                <a:off x="5500689" y="3238501"/>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61" name="Imagen 60">
                <a:extLst>
                  <a:ext uri="{FF2B5EF4-FFF2-40B4-BE49-F238E27FC236}">
                    <a16:creationId xmlns:a16="http://schemas.microsoft.com/office/drawing/2014/main" id="{2C13EF19-CC17-4315-A631-A99B80758A4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075" y="3336132"/>
                <a:ext cx="1743075" cy="18097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7" name="Grupo 36">
            <a:extLst>
              <a:ext uri="{FF2B5EF4-FFF2-40B4-BE49-F238E27FC236}">
                <a16:creationId xmlns:a16="http://schemas.microsoft.com/office/drawing/2014/main" id="{B6849A37-9406-4738-953D-200D2CEB5249}"/>
              </a:ext>
            </a:extLst>
          </p:cNvPr>
          <p:cNvGrpSpPr/>
          <p:nvPr/>
        </p:nvGrpSpPr>
        <p:grpSpPr>
          <a:xfrm>
            <a:off x="4343080" y="2654420"/>
            <a:ext cx="485775" cy="495300"/>
            <a:chOff x="3781425" y="1088233"/>
            <a:chExt cx="485775" cy="495300"/>
          </a:xfrm>
        </p:grpSpPr>
        <p:sp>
          <p:nvSpPr>
            <p:cNvPr id="51" name="Proceso 15">
              <a:extLst>
                <a:ext uri="{FF2B5EF4-FFF2-40B4-BE49-F238E27FC236}">
                  <a16:creationId xmlns:a16="http://schemas.microsoft.com/office/drawing/2014/main" id="{D9A208CF-85C3-4B62-8088-27C3ABED1688}"/>
                </a:ext>
              </a:extLst>
            </p:cNvPr>
            <p:cNvSpPr/>
            <p:nvPr/>
          </p:nvSpPr>
          <p:spPr>
            <a:xfrm>
              <a:off x="3781425" y="1088233"/>
              <a:ext cx="485775" cy="495300"/>
            </a:xfrm>
            <a:prstGeom prst="flowChartProcess">
              <a:avLst/>
            </a:prstGeom>
            <a:solidFill>
              <a:srgbClr val="5B9BD5">
                <a:lumMod val="60000"/>
                <a:lumOff val="40000"/>
              </a:srgbClr>
            </a:solidFill>
            <a:ln w="12700" cap="flat" cmpd="sng" algn="ctr">
              <a:solidFill>
                <a:srgbClr val="00206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36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52" name="Imagen 51">
              <a:extLst>
                <a:ext uri="{FF2B5EF4-FFF2-40B4-BE49-F238E27FC236}">
                  <a16:creationId xmlns:a16="http://schemas.microsoft.com/office/drawing/2014/main" id="{464008B0-2133-4CAC-941F-09A53CC4CB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050" y="1116807"/>
              <a:ext cx="400050" cy="409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upo 37">
            <a:extLst>
              <a:ext uri="{FF2B5EF4-FFF2-40B4-BE49-F238E27FC236}">
                <a16:creationId xmlns:a16="http://schemas.microsoft.com/office/drawing/2014/main" id="{E3823FA1-0496-4DA9-8192-346894AAAA30}"/>
              </a:ext>
            </a:extLst>
          </p:cNvPr>
          <p:cNvGrpSpPr/>
          <p:nvPr/>
        </p:nvGrpSpPr>
        <p:grpSpPr>
          <a:xfrm>
            <a:off x="1171255" y="1566187"/>
            <a:ext cx="2247900" cy="773907"/>
            <a:chOff x="609600" y="0"/>
            <a:chExt cx="2247900" cy="773907"/>
          </a:xfrm>
        </p:grpSpPr>
        <p:sp>
          <p:nvSpPr>
            <p:cNvPr id="49" name="Proceso 15">
              <a:extLst>
                <a:ext uri="{FF2B5EF4-FFF2-40B4-BE49-F238E27FC236}">
                  <a16:creationId xmlns:a16="http://schemas.microsoft.com/office/drawing/2014/main" id="{24E9519C-A606-42E2-9227-EFF2C9BB7C5D}"/>
                </a:ext>
              </a:extLst>
            </p:cNvPr>
            <p:cNvSpPr/>
            <p:nvPr/>
          </p:nvSpPr>
          <p:spPr>
            <a:xfrm>
              <a:off x="609600" y="0"/>
              <a:ext cx="2247900" cy="773907"/>
            </a:xfrm>
            <a:prstGeom prst="flowChartProcess">
              <a:avLst/>
            </a:prstGeom>
            <a:solidFill>
              <a:srgbClr val="5B9BD5">
                <a:lumMod val="60000"/>
                <a:lumOff val="40000"/>
              </a:srgbClr>
            </a:solidFill>
            <a:ln w="12700" cap="flat" cmpd="sng" algn="ctr">
              <a:solidFill>
                <a:srgbClr val="00206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50" name="Imagen 49">
              <a:extLst>
                <a:ext uri="{FF2B5EF4-FFF2-40B4-BE49-F238E27FC236}">
                  <a16:creationId xmlns:a16="http://schemas.microsoft.com/office/drawing/2014/main" id="{B3E38762-DE5B-41B8-BCD4-3C4B0EAD3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 y="2383"/>
              <a:ext cx="2133600" cy="742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upo 38">
            <a:extLst>
              <a:ext uri="{FF2B5EF4-FFF2-40B4-BE49-F238E27FC236}">
                <a16:creationId xmlns:a16="http://schemas.microsoft.com/office/drawing/2014/main" id="{900A38E2-BEC9-4179-AFA0-551FAA479454}"/>
              </a:ext>
            </a:extLst>
          </p:cNvPr>
          <p:cNvGrpSpPr/>
          <p:nvPr/>
        </p:nvGrpSpPr>
        <p:grpSpPr>
          <a:xfrm>
            <a:off x="5676580" y="1568568"/>
            <a:ext cx="2257425" cy="771525"/>
            <a:chOff x="5114925" y="2381"/>
            <a:chExt cx="2257425" cy="771525"/>
          </a:xfrm>
        </p:grpSpPr>
        <p:sp>
          <p:nvSpPr>
            <p:cNvPr id="47" name="Proceso 1">
              <a:extLst>
                <a:ext uri="{FF2B5EF4-FFF2-40B4-BE49-F238E27FC236}">
                  <a16:creationId xmlns:a16="http://schemas.microsoft.com/office/drawing/2014/main" id="{B8336CB4-C794-4AC0-8D34-DCC94B16158C}"/>
                </a:ext>
              </a:extLst>
            </p:cNvPr>
            <p:cNvSpPr/>
            <p:nvPr/>
          </p:nvSpPr>
          <p:spPr>
            <a:xfrm>
              <a:off x="5114925" y="2381"/>
              <a:ext cx="2257425" cy="771525"/>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05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48" name="Imagen 47">
              <a:extLst>
                <a:ext uri="{FF2B5EF4-FFF2-40B4-BE49-F238E27FC236}">
                  <a16:creationId xmlns:a16="http://schemas.microsoft.com/office/drawing/2014/main" id="{B99386B7-8B15-42AC-AB78-BA42593821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2550" y="2382"/>
              <a:ext cx="2200275" cy="75247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0" name="Conector recto de flecha 39">
            <a:extLst>
              <a:ext uri="{FF2B5EF4-FFF2-40B4-BE49-F238E27FC236}">
                <a16:creationId xmlns:a16="http://schemas.microsoft.com/office/drawing/2014/main" id="{80C4AD36-4C80-44D6-A848-ECE0DAE94EC1}"/>
              </a:ext>
            </a:extLst>
          </p:cNvPr>
          <p:cNvCxnSpPr>
            <a:stCxn id="49" idx="3"/>
            <a:endCxn id="47" idx="1"/>
          </p:cNvCxnSpPr>
          <p:nvPr/>
        </p:nvCxnSpPr>
        <p:spPr>
          <a:xfrm>
            <a:off x="3419155" y="1953141"/>
            <a:ext cx="2257425" cy="1190"/>
          </a:xfrm>
          <a:prstGeom prst="straightConnector1">
            <a:avLst/>
          </a:prstGeom>
          <a:noFill/>
          <a:ln w="15875" cap="flat" cmpd="sng" algn="ctr">
            <a:solidFill>
              <a:srgbClr val="4472C4"/>
            </a:solidFill>
            <a:prstDash val="solid"/>
            <a:miter lim="800000"/>
            <a:tailEnd type="triangle"/>
          </a:ln>
          <a:effectLst/>
        </p:spPr>
      </p:cxnSp>
      <p:sp>
        <p:nvSpPr>
          <p:cNvPr id="41" name="Conector fuera de página 6">
            <a:extLst>
              <a:ext uri="{FF2B5EF4-FFF2-40B4-BE49-F238E27FC236}">
                <a16:creationId xmlns:a16="http://schemas.microsoft.com/office/drawing/2014/main" id="{23AAE9DD-FE14-452E-80C6-CA6B0826C0FF}"/>
              </a:ext>
            </a:extLst>
          </p:cNvPr>
          <p:cNvSpPr/>
          <p:nvPr/>
        </p:nvSpPr>
        <p:spPr>
          <a:xfrm>
            <a:off x="3571555" y="3606919"/>
            <a:ext cx="630000" cy="630000"/>
          </a:xfrm>
          <a:prstGeom prst="flowChartOffpageConnector">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sysClr val="windowText" lastClr="000000"/>
                </a:solidFill>
                <a:effectLst/>
                <a:uLnTx/>
                <a:uFillTx/>
                <a:latin typeface="Calibri" panose="020F0502020204030204"/>
                <a:ea typeface="+mn-ea"/>
                <a:cs typeface="+mn-cs"/>
              </a:rPr>
              <a:t>PPP</a:t>
            </a:r>
            <a:r>
              <a:rPr kumimoji="0" lang="es-CO" sz="1400" b="1" i="0" u="none" strike="noStrike" kern="0" cap="none" spc="0" normalizeH="0" baseline="-25000" noProof="0">
                <a:ln>
                  <a:noFill/>
                </a:ln>
                <a:solidFill>
                  <a:sysClr val="windowText" lastClr="000000"/>
                </a:solidFill>
                <a:effectLst/>
                <a:uLnTx/>
                <a:uFillTx/>
                <a:latin typeface="Calibri" panose="020F0502020204030204"/>
                <a:ea typeface="+mn-ea"/>
                <a:cs typeface="+mn-cs"/>
              </a:rPr>
              <a:t>Ei</a:t>
            </a:r>
            <a:endParaRPr kumimoji="0" lang="es-CO" sz="10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sp>
        <p:nvSpPr>
          <p:cNvPr id="42" name="Conector fuera de página 28">
            <a:extLst>
              <a:ext uri="{FF2B5EF4-FFF2-40B4-BE49-F238E27FC236}">
                <a16:creationId xmlns:a16="http://schemas.microsoft.com/office/drawing/2014/main" id="{87A0D1A6-F675-43F6-B851-1DBB7E238DE5}"/>
              </a:ext>
            </a:extLst>
          </p:cNvPr>
          <p:cNvSpPr/>
          <p:nvPr/>
        </p:nvSpPr>
        <p:spPr>
          <a:xfrm>
            <a:off x="4943155" y="3606919"/>
            <a:ext cx="630000" cy="630000"/>
          </a:xfrm>
          <a:prstGeom prst="flowChartOffpageConnector">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sysClr val="windowText" lastClr="000000"/>
                </a:solidFill>
                <a:effectLst/>
                <a:uLnTx/>
                <a:uFillTx/>
                <a:latin typeface="Calibri" panose="020F0502020204030204"/>
                <a:ea typeface="+mn-ea"/>
                <a:cs typeface="+mn-cs"/>
              </a:rPr>
              <a:t>PPP</a:t>
            </a:r>
            <a:r>
              <a:rPr kumimoji="0" lang="es-CO" sz="1400" b="1" i="0" u="none" strike="noStrike" kern="0" cap="none" spc="0" normalizeH="0" baseline="-25000" noProof="0">
                <a:ln>
                  <a:noFill/>
                </a:ln>
                <a:solidFill>
                  <a:sysClr val="windowText" lastClr="000000"/>
                </a:solidFill>
                <a:effectLst/>
                <a:uLnTx/>
                <a:uFillTx/>
                <a:latin typeface="Calibri" panose="020F0502020204030204"/>
                <a:ea typeface="+mn-ea"/>
                <a:cs typeface="+mn-cs"/>
              </a:rPr>
              <a:t>i</a:t>
            </a:r>
            <a:endParaRPr kumimoji="0" lang="es-CO" sz="10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cxnSp>
        <p:nvCxnSpPr>
          <p:cNvPr id="43" name="Conector recto de flecha 42">
            <a:extLst>
              <a:ext uri="{FF2B5EF4-FFF2-40B4-BE49-F238E27FC236}">
                <a16:creationId xmlns:a16="http://schemas.microsoft.com/office/drawing/2014/main" id="{C4A97725-050D-4520-B392-722E6438F32B}"/>
              </a:ext>
            </a:extLst>
          </p:cNvPr>
          <p:cNvCxnSpPr>
            <a:stCxn id="51" idx="2"/>
            <a:endCxn id="42" idx="0"/>
          </p:cNvCxnSpPr>
          <p:nvPr/>
        </p:nvCxnSpPr>
        <p:spPr>
          <a:xfrm>
            <a:off x="4585968" y="3149720"/>
            <a:ext cx="672187" cy="457199"/>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44" name="Conector recto de flecha 43">
            <a:extLst>
              <a:ext uri="{FF2B5EF4-FFF2-40B4-BE49-F238E27FC236}">
                <a16:creationId xmlns:a16="http://schemas.microsoft.com/office/drawing/2014/main" id="{BF46F2D3-08ED-453D-B4F9-9E2B1267D1B5}"/>
              </a:ext>
            </a:extLst>
          </p:cNvPr>
          <p:cNvCxnSpPr>
            <a:stCxn id="51" idx="2"/>
            <a:endCxn id="41" idx="0"/>
          </p:cNvCxnSpPr>
          <p:nvPr/>
        </p:nvCxnSpPr>
        <p:spPr>
          <a:xfrm flipH="1">
            <a:off x="3886555" y="3149720"/>
            <a:ext cx="699413" cy="457199"/>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45" name="Conector recto de flecha 44">
            <a:extLst>
              <a:ext uri="{FF2B5EF4-FFF2-40B4-BE49-F238E27FC236}">
                <a16:creationId xmlns:a16="http://schemas.microsoft.com/office/drawing/2014/main" id="{B0008CDF-F663-4302-B87B-2203DBD30A8C}"/>
              </a:ext>
            </a:extLst>
          </p:cNvPr>
          <p:cNvCxnSpPr/>
          <p:nvPr/>
        </p:nvCxnSpPr>
        <p:spPr>
          <a:xfrm flipH="1">
            <a:off x="4572355" y="4235570"/>
            <a:ext cx="699413" cy="457199"/>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46" name="Conector recto de flecha 45">
            <a:extLst>
              <a:ext uri="{FF2B5EF4-FFF2-40B4-BE49-F238E27FC236}">
                <a16:creationId xmlns:a16="http://schemas.microsoft.com/office/drawing/2014/main" id="{659AAEBC-5105-4609-8D9A-908E5DE69B1A}"/>
              </a:ext>
            </a:extLst>
          </p:cNvPr>
          <p:cNvCxnSpPr/>
          <p:nvPr/>
        </p:nvCxnSpPr>
        <p:spPr>
          <a:xfrm>
            <a:off x="3890643" y="4226045"/>
            <a:ext cx="672187" cy="457199"/>
          </a:xfrm>
          <a:prstGeom prst="straightConnector1">
            <a:avLst/>
          </a:prstGeom>
          <a:noFill/>
          <a:ln w="15875" cap="flat" cmpd="sng" algn="ctr">
            <a:solidFill>
              <a:srgbClr val="FFC000">
                <a:lumMod val="60000"/>
                <a:lumOff val="40000"/>
              </a:srgbClr>
            </a:solidFill>
            <a:prstDash val="solid"/>
            <a:miter lim="800000"/>
            <a:tailEnd type="triangle"/>
          </a:ln>
          <a:effectLst/>
        </p:spPr>
      </p:cxnSp>
      <p:sp>
        <p:nvSpPr>
          <p:cNvPr id="6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
        <p:nvSpPr>
          <p:cNvPr id="65"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Operaciones de estabilización</a:t>
            </a:r>
          </a:p>
        </p:txBody>
      </p:sp>
      <p:sp>
        <p:nvSpPr>
          <p:cNvPr id="66" name="Elipse 65"/>
          <p:cNvSpPr/>
          <p:nvPr/>
        </p:nvSpPr>
        <p:spPr>
          <a:xfrm>
            <a:off x="4427267" y="4211693"/>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a:t>
            </a:r>
          </a:p>
        </p:txBody>
      </p:sp>
      <p:sp>
        <p:nvSpPr>
          <p:cNvPr id="67" name="Elipse 66"/>
          <p:cNvSpPr/>
          <p:nvPr/>
        </p:nvSpPr>
        <p:spPr>
          <a:xfrm>
            <a:off x="5651403" y="3419605"/>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a:t>
            </a:r>
          </a:p>
        </p:txBody>
      </p:sp>
      <p:sp>
        <p:nvSpPr>
          <p:cNvPr id="68" name="Elipse 67"/>
          <p:cNvSpPr/>
          <p:nvPr/>
        </p:nvSpPr>
        <p:spPr>
          <a:xfrm>
            <a:off x="3059832" y="3429000"/>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a:t>
            </a:r>
          </a:p>
        </p:txBody>
      </p:sp>
      <p:sp>
        <p:nvSpPr>
          <p:cNvPr id="69" name="Elipse 68"/>
          <p:cNvSpPr/>
          <p:nvPr/>
        </p:nvSpPr>
        <p:spPr>
          <a:xfrm>
            <a:off x="8027667" y="1268760"/>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70" name="Elipse 69"/>
          <p:cNvSpPr/>
          <p:nvPr/>
        </p:nvSpPr>
        <p:spPr>
          <a:xfrm>
            <a:off x="755576" y="1124744"/>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71" name="Elipse 70"/>
          <p:cNvSpPr/>
          <p:nvPr/>
        </p:nvSpPr>
        <p:spPr>
          <a:xfrm>
            <a:off x="4427267" y="2132856"/>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Tree>
    <p:extLst>
      <p:ext uri="{BB962C8B-B14F-4D97-AF65-F5344CB8AC3E}">
        <p14:creationId xmlns:p14="http://schemas.microsoft.com/office/powerpoint/2010/main" val="253851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
        <p:nvSpPr>
          <p:cNvPr id="65" name="1 Título"/>
          <p:cNvSpPr>
            <a:spLocks noGrp="1"/>
          </p:cNvSpPr>
          <p:nvPr>
            <p:ph type="title"/>
          </p:nvPr>
        </p:nvSpPr>
        <p:spPr>
          <a:xfrm>
            <a:off x="442593" y="111225"/>
            <a:ext cx="8229600" cy="725487"/>
          </a:xfrm>
        </p:spPr>
        <p:txBody>
          <a:bodyPr rtlCol="0">
            <a:normAutofit/>
          </a:bodyPr>
          <a:lstStyle/>
          <a:p>
            <a:pPr eaLnBrk="1" fontAlgn="auto" hangingPunct="1">
              <a:spcAft>
                <a:spcPts val="0"/>
              </a:spcAft>
              <a:defRPr/>
            </a:pPr>
            <a:r>
              <a:rPr lang="es-CO" sz="3200" b="1" dirty="0">
                <a:solidFill>
                  <a:schemeClr val="accent3">
                    <a:lumMod val="50000"/>
                  </a:schemeClr>
                </a:solidFill>
              </a:rPr>
              <a:t>Operaciones de estabilización</a:t>
            </a:r>
          </a:p>
        </p:txBody>
      </p:sp>
      <p:cxnSp>
        <p:nvCxnSpPr>
          <p:cNvPr id="111" name="Conector recto de flecha 110">
            <a:extLst>
              <a:ext uri="{FF2B5EF4-FFF2-40B4-BE49-F238E27FC236}">
                <a16:creationId xmlns:a16="http://schemas.microsoft.com/office/drawing/2014/main" id="{09B8150F-FC4A-4F7C-B74B-8A4848E26EE8}"/>
              </a:ext>
            </a:extLst>
          </p:cNvPr>
          <p:cNvCxnSpPr>
            <a:endCxn id="137" idx="0"/>
          </p:cNvCxnSpPr>
          <p:nvPr/>
        </p:nvCxnSpPr>
        <p:spPr>
          <a:xfrm>
            <a:off x="4752655" y="2922874"/>
            <a:ext cx="2052638" cy="173828"/>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112" name="Conector recto de flecha 111">
            <a:extLst>
              <a:ext uri="{FF2B5EF4-FFF2-40B4-BE49-F238E27FC236}">
                <a16:creationId xmlns:a16="http://schemas.microsoft.com/office/drawing/2014/main" id="{BA84558F-6DC2-404E-BB3C-2BA020E91251}"/>
              </a:ext>
            </a:extLst>
          </p:cNvPr>
          <p:cNvCxnSpPr>
            <a:endCxn id="139" idx="0"/>
          </p:cNvCxnSpPr>
          <p:nvPr/>
        </p:nvCxnSpPr>
        <p:spPr>
          <a:xfrm>
            <a:off x="2176143" y="1485658"/>
            <a:ext cx="2390775" cy="941917"/>
          </a:xfrm>
          <a:prstGeom prst="straightConnector1">
            <a:avLst/>
          </a:prstGeom>
          <a:noFill/>
          <a:ln w="15875" cap="flat" cmpd="sng" algn="ctr">
            <a:solidFill>
              <a:srgbClr val="70AD47">
                <a:lumMod val="60000"/>
                <a:lumOff val="40000"/>
              </a:srgbClr>
            </a:solidFill>
            <a:prstDash val="solid"/>
            <a:miter lim="800000"/>
            <a:tailEnd type="triangle"/>
          </a:ln>
          <a:effectLst/>
        </p:spPr>
      </p:cxnSp>
      <p:cxnSp>
        <p:nvCxnSpPr>
          <p:cNvPr id="113" name="Conector recto de flecha 112">
            <a:extLst>
              <a:ext uri="{FF2B5EF4-FFF2-40B4-BE49-F238E27FC236}">
                <a16:creationId xmlns:a16="http://schemas.microsoft.com/office/drawing/2014/main" id="{90778341-BF02-4BA2-A3EB-74F2ABF22606}"/>
              </a:ext>
            </a:extLst>
          </p:cNvPr>
          <p:cNvCxnSpPr>
            <a:stCxn id="143" idx="2"/>
            <a:endCxn id="126" idx="0"/>
          </p:cNvCxnSpPr>
          <p:nvPr/>
        </p:nvCxnSpPr>
        <p:spPr>
          <a:xfrm>
            <a:off x="4557393" y="4599275"/>
            <a:ext cx="900787" cy="409574"/>
          </a:xfrm>
          <a:prstGeom prst="straightConnector1">
            <a:avLst/>
          </a:prstGeom>
          <a:noFill/>
          <a:ln w="15875" cap="flat" cmpd="sng" algn="ctr">
            <a:solidFill>
              <a:srgbClr val="ED7D31">
                <a:lumMod val="60000"/>
                <a:lumOff val="40000"/>
              </a:srgbClr>
            </a:solidFill>
            <a:prstDash val="solid"/>
            <a:miter lim="800000"/>
            <a:tailEnd type="triangle"/>
          </a:ln>
          <a:effectLst/>
        </p:spPr>
      </p:cxnSp>
      <p:cxnSp>
        <p:nvCxnSpPr>
          <p:cNvPr id="114" name="Conector recto de flecha 113">
            <a:extLst>
              <a:ext uri="{FF2B5EF4-FFF2-40B4-BE49-F238E27FC236}">
                <a16:creationId xmlns:a16="http://schemas.microsoft.com/office/drawing/2014/main" id="{F5C22D69-4DAE-40E7-960A-C44831A5E588}"/>
              </a:ext>
            </a:extLst>
          </p:cNvPr>
          <p:cNvCxnSpPr>
            <a:stCxn id="143" idx="2"/>
            <a:endCxn id="123" idx="0"/>
          </p:cNvCxnSpPr>
          <p:nvPr/>
        </p:nvCxnSpPr>
        <p:spPr>
          <a:xfrm flipH="1">
            <a:off x="3715105" y="4599275"/>
            <a:ext cx="842288" cy="409574"/>
          </a:xfrm>
          <a:prstGeom prst="straightConnector1">
            <a:avLst/>
          </a:prstGeom>
          <a:noFill/>
          <a:ln w="15875" cap="flat" cmpd="sng" algn="ctr">
            <a:solidFill>
              <a:srgbClr val="ED7D31">
                <a:lumMod val="60000"/>
                <a:lumOff val="40000"/>
              </a:srgbClr>
            </a:solidFill>
            <a:prstDash val="solid"/>
            <a:miter lim="800000"/>
            <a:tailEnd type="triangle"/>
          </a:ln>
          <a:effectLst/>
        </p:spPr>
      </p:cxnSp>
      <p:cxnSp>
        <p:nvCxnSpPr>
          <p:cNvPr id="115" name="Conector recto de flecha 114">
            <a:extLst>
              <a:ext uri="{FF2B5EF4-FFF2-40B4-BE49-F238E27FC236}">
                <a16:creationId xmlns:a16="http://schemas.microsoft.com/office/drawing/2014/main" id="{F7E5F8A4-D6F8-4516-8630-B31047273009}"/>
              </a:ext>
            </a:extLst>
          </p:cNvPr>
          <p:cNvCxnSpPr/>
          <p:nvPr/>
        </p:nvCxnSpPr>
        <p:spPr>
          <a:xfrm flipH="1">
            <a:off x="2176143" y="2913349"/>
            <a:ext cx="2176463" cy="176210"/>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116" name="Conector recto de flecha 115">
            <a:extLst>
              <a:ext uri="{FF2B5EF4-FFF2-40B4-BE49-F238E27FC236}">
                <a16:creationId xmlns:a16="http://schemas.microsoft.com/office/drawing/2014/main" id="{8D64161B-4EF5-43D1-88B0-0693F47E4077}"/>
              </a:ext>
            </a:extLst>
          </p:cNvPr>
          <p:cNvCxnSpPr/>
          <p:nvPr/>
        </p:nvCxnSpPr>
        <p:spPr>
          <a:xfrm>
            <a:off x="4571680" y="2237074"/>
            <a:ext cx="1" cy="305330"/>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117" name="Conector recto de flecha 116">
            <a:extLst>
              <a:ext uri="{FF2B5EF4-FFF2-40B4-BE49-F238E27FC236}">
                <a16:creationId xmlns:a16="http://schemas.microsoft.com/office/drawing/2014/main" id="{F9C7654D-4831-44F1-B3C3-F966DC0300AF}"/>
              </a:ext>
            </a:extLst>
          </p:cNvPr>
          <p:cNvCxnSpPr>
            <a:stCxn id="143" idx="0"/>
          </p:cNvCxnSpPr>
          <p:nvPr/>
        </p:nvCxnSpPr>
        <p:spPr>
          <a:xfrm flipV="1">
            <a:off x="4557393" y="2208500"/>
            <a:ext cx="0" cy="1895475"/>
          </a:xfrm>
          <a:prstGeom prst="straightConnector1">
            <a:avLst/>
          </a:prstGeom>
          <a:noFill/>
          <a:ln w="15875" cap="flat" cmpd="sng" algn="ctr">
            <a:solidFill>
              <a:srgbClr val="ED7D31">
                <a:lumMod val="60000"/>
                <a:lumOff val="40000"/>
              </a:srgbClr>
            </a:solidFill>
            <a:prstDash val="solid"/>
            <a:miter lim="800000"/>
            <a:tailEnd type="triangle"/>
          </a:ln>
          <a:effectLst/>
        </p:spPr>
      </p:cxnSp>
      <p:cxnSp>
        <p:nvCxnSpPr>
          <p:cNvPr id="118" name="Conector recto de flecha 117">
            <a:extLst>
              <a:ext uri="{FF2B5EF4-FFF2-40B4-BE49-F238E27FC236}">
                <a16:creationId xmlns:a16="http://schemas.microsoft.com/office/drawing/2014/main" id="{2E274C29-8E6C-43E8-BDBC-3BA73ED80C2C}"/>
              </a:ext>
            </a:extLst>
          </p:cNvPr>
          <p:cNvCxnSpPr>
            <a:stCxn id="133" idx="2"/>
          </p:cNvCxnSpPr>
          <p:nvPr/>
        </p:nvCxnSpPr>
        <p:spPr>
          <a:xfrm flipH="1">
            <a:off x="4819332" y="1560798"/>
            <a:ext cx="1985961" cy="438682"/>
          </a:xfrm>
          <a:prstGeom prst="straightConnector1">
            <a:avLst/>
          </a:prstGeom>
          <a:noFill/>
          <a:ln w="15875" cap="flat" cmpd="sng" algn="ctr">
            <a:solidFill>
              <a:srgbClr val="70AD47">
                <a:lumMod val="60000"/>
                <a:lumOff val="40000"/>
              </a:srgbClr>
            </a:solidFill>
            <a:prstDash val="solid"/>
            <a:miter lim="800000"/>
            <a:tailEnd type="triangle"/>
          </a:ln>
          <a:effectLst/>
        </p:spPr>
      </p:cxnSp>
      <p:cxnSp>
        <p:nvCxnSpPr>
          <p:cNvPr id="119" name="Conector recto de flecha 118">
            <a:extLst>
              <a:ext uri="{FF2B5EF4-FFF2-40B4-BE49-F238E27FC236}">
                <a16:creationId xmlns:a16="http://schemas.microsoft.com/office/drawing/2014/main" id="{EE134A1F-A365-474B-B21B-490DDD82660B}"/>
              </a:ext>
            </a:extLst>
          </p:cNvPr>
          <p:cNvCxnSpPr>
            <a:endCxn id="123" idx="0"/>
          </p:cNvCxnSpPr>
          <p:nvPr/>
        </p:nvCxnSpPr>
        <p:spPr>
          <a:xfrm>
            <a:off x="2114230" y="3903950"/>
            <a:ext cx="1600875" cy="1104899"/>
          </a:xfrm>
          <a:prstGeom prst="straightConnector1">
            <a:avLst/>
          </a:prstGeom>
          <a:noFill/>
          <a:ln w="15875" cap="flat" cmpd="sng" algn="ctr">
            <a:solidFill>
              <a:srgbClr val="FFC000">
                <a:lumMod val="60000"/>
                <a:lumOff val="40000"/>
              </a:srgbClr>
            </a:solidFill>
            <a:prstDash val="solid"/>
            <a:miter lim="800000"/>
            <a:tailEnd type="triangle"/>
          </a:ln>
          <a:effectLst/>
        </p:spPr>
      </p:cxnSp>
      <p:grpSp>
        <p:nvGrpSpPr>
          <p:cNvPr id="120" name="Grupo 119">
            <a:extLst>
              <a:ext uri="{FF2B5EF4-FFF2-40B4-BE49-F238E27FC236}">
                <a16:creationId xmlns:a16="http://schemas.microsoft.com/office/drawing/2014/main" id="{C34C1D88-267D-4D32-B40A-B23F7BD58B98}"/>
              </a:ext>
            </a:extLst>
          </p:cNvPr>
          <p:cNvGrpSpPr/>
          <p:nvPr/>
        </p:nvGrpSpPr>
        <p:grpSpPr>
          <a:xfrm>
            <a:off x="209230" y="6111368"/>
            <a:ext cx="8725539" cy="630000"/>
            <a:chOff x="0" y="5324476"/>
            <a:chExt cx="8020689" cy="630000"/>
          </a:xfrm>
        </p:grpSpPr>
        <mc:AlternateContent xmlns:mc="http://schemas.openxmlformats.org/markup-compatibility/2006">
          <mc:Choice xmlns:a14="http://schemas.microsoft.com/office/drawing/2010/main" Requires="a14">
            <p:sp>
              <p:nvSpPr>
                <p:cNvPr id="145" name="Decisión 10">
                  <a:extLst>
                    <a:ext uri="{FF2B5EF4-FFF2-40B4-BE49-F238E27FC236}">
                      <a16:creationId xmlns:a16="http://schemas.microsoft.com/office/drawing/2014/main" id="{C7AB5A41-F9C0-4287-91D0-75C4BB4CFCFF}"/>
                    </a:ext>
                  </a:extLst>
                </p:cNvPr>
                <p:cNvSpPr/>
                <p:nvPr/>
              </p:nvSpPr>
              <p:spPr>
                <a:xfrm>
                  <a:off x="2747964" y="5324476"/>
                  <a:ext cx="2520000" cy="630000"/>
                </a:xfrm>
                <a:prstGeom prst="flowChartDecision">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𝑃𝑃𝑃</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𝐸𝑖</m:t>
                            </m:r>
                          </m:sub>
                        </m:sSub>
                        <m: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&gt;</m:t>
                        </m:r>
                        <m:sSub>
                          <m:sSubPr>
                            <m:ctrlP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𝑃𝑃𝑃</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𝑖</m:t>
                            </m:r>
                          </m:sub>
                        </m:sSub>
                      </m:oMath>
                    </m:oMathPara>
                  </a14:m>
                  <a:endParaRPr kumimoji="0" lang="es-CO" sz="10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mc:Choice>
          <mc:Fallback>
            <p:sp>
              <p:nvSpPr>
                <p:cNvPr id="145" name="Decisión 10">
                  <a:extLst>
                    <a:ext uri="{FF2B5EF4-FFF2-40B4-BE49-F238E27FC236}">
                      <a16:creationId xmlns:a16="http://schemas.microsoft.com/office/drawing/2014/main" id="{C7AB5A41-F9C0-4287-91D0-75C4BB4CFCFF}"/>
                    </a:ext>
                  </a:extLst>
                </p:cNvPr>
                <p:cNvSpPr>
                  <a:spLocks noRot="1" noChangeAspect="1" noMove="1" noResize="1" noEditPoints="1" noAdjustHandles="1" noChangeArrowheads="1" noChangeShapeType="1" noTextEdit="1"/>
                </p:cNvSpPr>
                <p:nvPr/>
              </p:nvSpPr>
              <p:spPr>
                <a:xfrm>
                  <a:off x="2747964" y="5324476"/>
                  <a:ext cx="2520000" cy="630000"/>
                </a:xfrm>
                <a:prstGeom prst="flowChartDecision">
                  <a:avLst/>
                </a:prstGeom>
                <a:blipFill>
                  <a:blip r:embed="rId2"/>
                  <a:stretch>
                    <a:fillRect/>
                  </a:stretch>
                </a:blipFill>
                <a:ln w="12700" cap="flat" cmpd="sng" algn="ctr">
                  <a:solidFill>
                    <a:srgbClr val="FFC000">
                      <a:lumMod val="60000"/>
                      <a:lumOff val="40000"/>
                    </a:srgbClr>
                  </a:solidFill>
                  <a:prstDash val="solid"/>
                  <a:miter lim="800000"/>
                </a:ln>
                <a:effectLst/>
              </p:spPr>
              <p:txBody>
                <a:bodyPr/>
                <a:lstStyle/>
                <a:p>
                  <a:r>
                    <a:rPr lang="es-CO">
                      <a:noFill/>
                    </a:rPr>
                    <a:t> </a:t>
                  </a:r>
                </a:p>
              </p:txBody>
            </p:sp>
          </mc:Fallback>
        </mc:AlternateContent>
        <p:grpSp>
          <p:nvGrpSpPr>
            <p:cNvPr id="146" name="Grupo 145">
              <a:extLst>
                <a:ext uri="{FF2B5EF4-FFF2-40B4-BE49-F238E27FC236}">
                  <a16:creationId xmlns:a16="http://schemas.microsoft.com/office/drawing/2014/main" id="{4EA291CB-26F0-4FDB-B6AD-68F9201DB6A3}"/>
                </a:ext>
              </a:extLst>
            </p:cNvPr>
            <p:cNvGrpSpPr/>
            <p:nvPr/>
          </p:nvGrpSpPr>
          <p:grpSpPr>
            <a:xfrm>
              <a:off x="0" y="5486401"/>
              <a:ext cx="2520000" cy="360000"/>
              <a:chOff x="0" y="5486401"/>
              <a:chExt cx="2520000" cy="360000"/>
            </a:xfrm>
          </p:grpSpPr>
          <p:sp>
            <p:nvSpPr>
              <p:cNvPr id="154" name="Proceso 15">
                <a:extLst>
                  <a:ext uri="{FF2B5EF4-FFF2-40B4-BE49-F238E27FC236}">
                    <a16:creationId xmlns:a16="http://schemas.microsoft.com/office/drawing/2014/main" id="{F08F5689-DC18-4A77-A62A-CB80793A8DB9}"/>
                  </a:ext>
                </a:extLst>
              </p:cNvPr>
              <p:cNvSpPr/>
              <p:nvPr/>
            </p:nvSpPr>
            <p:spPr>
              <a:xfrm>
                <a:off x="0" y="5486401"/>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55" name="Imagen 154">
                <a:extLst>
                  <a:ext uri="{FF2B5EF4-FFF2-40B4-BE49-F238E27FC236}">
                    <a16:creationId xmlns:a16="http://schemas.microsoft.com/office/drawing/2014/main" id="{918EAA58-C93E-4134-8EC5-4D5647F1438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5584032"/>
                <a:ext cx="2314575" cy="180975"/>
              </a:xfrm>
              <a:prstGeom prst="rect">
                <a:avLst/>
              </a:prstGeom>
              <a:noFill/>
              <a:extLst>
                <a:ext uri="{909E8E84-426E-40DD-AFC4-6F175D3DCCD1}">
                  <a14:hiddenFill xmlns:a14="http://schemas.microsoft.com/office/drawing/2010/main">
                    <a:solidFill>
                      <a:srgbClr val="FFFFFF"/>
                    </a:solidFill>
                  </a14:hiddenFill>
                </a:ext>
              </a:extLst>
            </p:spPr>
          </p:pic>
        </p:grpSp>
        <p:sp>
          <p:nvSpPr>
            <p:cNvPr id="147" name="CuadroTexto 12">
              <a:extLst>
                <a:ext uri="{FF2B5EF4-FFF2-40B4-BE49-F238E27FC236}">
                  <a16:creationId xmlns:a16="http://schemas.microsoft.com/office/drawing/2014/main" id="{452EF199-E174-47B4-A93F-2BF71DDBC252}"/>
                </a:ext>
              </a:extLst>
            </p:cNvPr>
            <p:cNvSpPr txBox="1"/>
            <p:nvPr/>
          </p:nvSpPr>
          <p:spPr>
            <a:xfrm>
              <a:off x="5248275" y="5384007"/>
              <a:ext cx="381000" cy="2476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ysClr val="windowText" lastClr="000000"/>
                  </a:solidFill>
                  <a:effectLst/>
                  <a:uLnTx/>
                  <a:uFillTx/>
                  <a:latin typeface="Calibri" panose="020F0502020204030204"/>
                  <a:ea typeface="+mn-ea"/>
                  <a:cs typeface="+mn-cs"/>
                </a:rPr>
                <a:t>Sí</a:t>
              </a:r>
            </a:p>
          </p:txBody>
        </p:sp>
        <p:sp>
          <p:nvSpPr>
            <p:cNvPr id="148" name="CuadroTexto 13">
              <a:extLst>
                <a:ext uri="{FF2B5EF4-FFF2-40B4-BE49-F238E27FC236}">
                  <a16:creationId xmlns:a16="http://schemas.microsoft.com/office/drawing/2014/main" id="{B3A48711-7202-4FEC-8D54-0B48C9B6B186}"/>
                </a:ext>
              </a:extLst>
            </p:cNvPr>
            <p:cNvSpPr txBox="1"/>
            <p:nvPr/>
          </p:nvSpPr>
          <p:spPr>
            <a:xfrm>
              <a:off x="2495550" y="5384007"/>
              <a:ext cx="381000" cy="2476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ysClr val="windowText" lastClr="000000"/>
                  </a:solidFill>
                  <a:effectLst/>
                  <a:uLnTx/>
                  <a:uFillTx/>
                  <a:latin typeface="Calibri" panose="020F0502020204030204"/>
                  <a:ea typeface="+mn-ea"/>
                  <a:cs typeface="+mn-cs"/>
                </a:rPr>
                <a:t>No</a:t>
              </a:r>
            </a:p>
          </p:txBody>
        </p:sp>
        <p:cxnSp>
          <p:nvCxnSpPr>
            <p:cNvPr id="149" name="Conector recto 148">
              <a:extLst>
                <a:ext uri="{FF2B5EF4-FFF2-40B4-BE49-F238E27FC236}">
                  <a16:creationId xmlns:a16="http://schemas.microsoft.com/office/drawing/2014/main" id="{FB4E60A3-63FC-4AA3-AAFD-8FFFDE829DDA}"/>
                </a:ext>
              </a:extLst>
            </p:cNvPr>
            <p:cNvCxnSpPr>
              <a:stCxn id="145" idx="3"/>
              <a:endCxn id="152" idx="1"/>
            </p:cNvCxnSpPr>
            <p:nvPr/>
          </p:nvCxnSpPr>
          <p:spPr>
            <a:xfrm>
              <a:off x="5267964" y="5639476"/>
              <a:ext cx="232725" cy="7875"/>
            </a:xfrm>
            <a:prstGeom prst="line">
              <a:avLst/>
            </a:prstGeom>
            <a:noFill/>
            <a:ln w="6350" cap="flat" cmpd="sng" algn="ctr">
              <a:solidFill>
                <a:srgbClr val="FFC000">
                  <a:lumMod val="60000"/>
                  <a:lumOff val="40000"/>
                </a:srgbClr>
              </a:solidFill>
              <a:prstDash val="solid"/>
              <a:miter lim="800000"/>
            </a:ln>
            <a:effectLst/>
          </p:spPr>
        </p:cxnSp>
        <p:cxnSp>
          <p:nvCxnSpPr>
            <p:cNvPr id="150" name="Conector recto 149">
              <a:extLst>
                <a:ext uri="{FF2B5EF4-FFF2-40B4-BE49-F238E27FC236}">
                  <a16:creationId xmlns:a16="http://schemas.microsoft.com/office/drawing/2014/main" id="{B43EBFCD-389D-49C8-ACEB-267BA0CB32EB}"/>
                </a:ext>
              </a:extLst>
            </p:cNvPr>
            <p:cNvCxnSpPr/>
            <p:nvPr/>
          </p:nvCxnSpPr>
          <p:spPr>
            <a:xfrm>
              <a:off x="2534289" y="5620426"/>
              <a:ext cx="242250" cy="7875"/>
            </a:xfrm>
            <a:prstGeom prst="line">
              <a:avLst/>
            </a:prstGeom>
            <a:noFill/>
            <a:ln w="6350" cap="flat" cmpd="sng" algn="ctr">
              <a:solidFill>
                <a:srgbClr val="FFC000">
                  <a:lumMod val="60000"/>
                  <a:lumOff val="40000"/>
                </a:srgbClr>
              </a:solidFill>
              <a:prstDash val="solid"/>
              <a:miter lim="800000"/>
            </a:ln>
            <a:effectLst/>
          </p:spPr>
        </p:cxnSp>
        <p:grpSp>
          <p:nvGrpSpPr>
            <p:cNvPr id="151" name="Grupo 150">
              <a:extLst>
                <a:ext uri="{FF2B5EF4-FFF2-40B4-BE49-F238E27FC236}">
                  <a16:creationId xmlns:a16="http://schemas.microsoft.com/office/drawing/2014/main" id="{77981BDD-4727-40CF-B660-3B2E569D73E2}"/>
                </a:ext>
              </a:extLst>
            </p:cNvPr>
            <p:cNvGrpSpPr/>
            <p:nvPr/>
          </p:nvGrpSpPr>
          <p:grpSpPr>
            <a:xfrm>
              <a:off x="5500689" y="5467351"/>
              <a:ext cx="2520000" cy="360000"/>
              <a:chOff x="5500689" y="5467351"/>
              <a:chExt cx="2520000" cy="360000"/>
            </a:xfrm>
          </p:grpSpPr>
          <p:sp>
            <p:nvSpPr>
              <p:cNvPr id="152" name="Proceso 4">
                <a:extLst>
                  <a:ext uri="{FF2B5EF4-FFF2-40B4-BE49-F238E27FC236}">
                    <a16:creationId xmlns:a16="http://schemas.microsoft.com/office/drawing/2014/main" id="{77A26B6C-AB54-4CEE-A1FA-6604AA6E0F91}"/>
                  </a:ext>
                </a:extLst>
              </p:cNvPr>
              <p:cNvSpPr/>
              <p:nvPr/>
            </p:nvSpPr>
            <p:spPr>
              <a:xfrm>
                <a:off x="5500689" y="5467351"/>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53" name="Imagen 152">
                <a:extLst>
                  <a:ext uri="{FF2B5EF4-FFF2-40B4-BE49-F238E27FC236}">
                    <a16:creationId xmlns:a16="http://schemas.microsoft.com/office/drawing/2014/main" id="{4F019FC9-6139-414C-B771-E6427D35103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075" y="5564982"/>
                <a:ext cx="1743075" cy="18097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1" name="Grupo 120">
            <a:extLst>
              <a:ext uri="{FF2B5EF4-FFF2-40B4-BE49-F238E27FC236}">
                <a16:creationId xmlns:a16="http://schemas.microsoft.com/office/drawing/2014/main" id="{E51613EB-CEE3-4D55-B3AB-99BF77D5ABB6}"/>
              </a:ext>
            </a:extLst>
          </p:cNvPr>
          <p:cNvGrpSpPr/>
          <p:nvPr/>
        </p:nvGrpSpPr>
        <p:grpSpPr>
          <a:xfrm>
            <a:off x="4314505" y="4103975"/>
            <a:ext cx="485775" cy="495300"/>
            <a:chOff x="4105275" y="3317083"/>
            <a:chExt cx="485775" cy="495300"/>
          </a:xfrm>
        </p:grpSpPr>
        <p:sp>
          <p:nvSpPr>
            <p:cNvPr id="143" name="Proceso 15">
              <a:extLst>
                <a:ext uri="{FF2B5EF4-FFF2-40B4-BE49-F238E27FC236}">
                  <a16:creationId xmlns:a16="http://schemas.microsoft.com/office/drawing/2014/main" id="{A0031962-57F0-4249-ADD2-0BD9DB7098CA}"/>
                </a:ext>
              </a:extLst>
            </p:cNvPr>
            <p:cNvSpPr/>
            <p:nvPr/>
          </p:nvSpPr>
          <p:spPr>
            <a:xfrm>
              <a:off x="4105275" y="3317083"/>
              <a:ext cx="485775" cy="495300"/>
            </a:xfrm>
            <a:prstGeom prst="flowChartProcess">
              <a:avLst/>
            </a:prstGeom>
            <a:solidFill>
              <a:srgbClr val="5B9BD5">
                <a:lumMod val="60000"/>
                <a:lumOff val="40000"/>
              </a:srgbClr>
            </a:solidFill>
            <a:ln w="12700" cap="flat" cmpd="sng" algn="ctr">
              <a:solidFill>
                <a:srgbClr val="00206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36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44" name="Imagen 143">
              <a:extLst>
                <a:ext uri="{FF2B5EF4-FFF2-40B4-BE49-F238E27FC236}">
                  <a16:creationId xmlns:a16="http://schemas.microsoft.com/office/drawing/2014/main" id="{A8FEADF3-0DD2-41CA-BE84-D6D0B86BA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3345657"/>
              <a:ext cx="400050" cy="40957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2" name="Conector recto de flecha 121">
            <a:extLst>
              <a:ext uri="{FF2B5EF4-FFF2-40B4-BE49-F238E27FC236}">
                <a16:creationId xmlns:a16="http://schemas.microsoft.com/office/drawing/2014/main" id="{57E89724-D8DB-4B0E-AA19-14BB6214155A}"/>
              </a:ext>
            </a:extLst>
          </p:cNvPr>
          <p:cNvCxnSpPr>
            <a:stCxn id="135" idx="3"/>
            <a:endCxn id="133" idx="1"/>
          </p:cNvCxnSpPr>
          <p:nvPr/>
        </p:nvCxnSpPr>
        <p:spPr>
          <a:xfrm>
            <a:off x="3419155" y="1173846"/>
            <a:ext cx="2257425" cy="1190"/>
          </a:xfrm>
          <a:prstGeom prst="straightConnector1">
            <a:avLst/>
          </a:prstGeom>
          <a:noFill/>
          <a:ln w="15875" cap="flat" cmpd="sng" algn="ctr">
            <a:solidFill>
              <a:srgbClr val="4472C4"/>
            </a:solidFill>
            <a:prstDash val="solid"/>
            <a:miter lim="800000"/>
            <a:tailEnd type="triangle"/>
          </a:ln>
          <a:effectLst/>
        </p:spPr>
      </p:cxnSp>
      <p:sp>
        <p:nvSpPr>
          <p:cNvPr id="123" name="Conector fuera de página 6">
            <a:extLst>
              <a:ext uri="{FF2B5EF4-FFF2-40B4-BE49-F238E27FC236}">
                <a16:creationId xmlns:a16="http://schemas.microsoft.com/office/drawing/2014/main" id="{B5647B19-5A55-42A0-8A57-2A8F067717BE}"/>
              </a:ext>
            </a:extLst>
          </p:cNvPr>
          <p:cNvSpPr/>
          <p:nvPr/>
        </p:nvSpPr>
        <p:spPr>
          <a:xfrm>
            <a:off x="3400105" y="5008849"/>
            <a:ext cx="630000" cy="630000"/>
          </a:xfrm>
          <a:prstGeom prst="flowChartOffpageConnector">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sysClr val="windowText" lastClr="000000"/>
                </a:solidFill>
                <a:effectLst/>
                <a:uLnTx/>
                <a:uFillTx/>
                <a:latin typeface="Calibri" panose="020F0502020204030204"/>
                <a:ea typeface="+mn-ea"/>
                <a:cs typeface="+mn-cs"/>
              </a:rPr>
              <a:t>PPP</a:t>
            </a:r>
            <a:r>
              <a:rPr kumimoji="0" lang="es-CO" sz="1400" b="1" i="0" u="none" strike="noStrike" kern="0" cap="none" spc="0" normalizeH="0" baseline="-25000" noProof="0">
                <a:ln>
                  <a:noFill/>
                </a:ln>
                <a:solidFill>
                  <a:sysClr val="windowText" lastClr="000000"/>
                </a:solidFill>
                <a:effectLst/>
                <a:uLnTx/>
                <a:uFillTx/>
                <a:latin typeface="Calibri" panose="020F0502020204030204"/>
                <a:ea typeface="+mn-ea"/>
                <a:cs typeface="+mn-cs"/>
              </a:rPr>
              <a:t>Ei</a:t>
            </a:r>
            <a:endParaRPr kumimoji="0" lang="es-CO" sz="10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grpSp>
        <p:nvGrpSpPr>
          <p:cNvPr id="125" name="Grupo 124">
            <a:extLst>
              <a:ext uri="{FF2B5EF4-FFF2-40B4-BE49-F238E27FC236}">
                <a16:creationId xmlns:a16="http://schemas.microsoft.com/office/drawing/2014/main" id="{FB8CE0E2-2A5E-476A-B462-7F2E363CC7E9}"/>
              </a:ext>
            </a:extLst>
          </p:cNvPr>
          <p:cNvGrpSpPr/>
          <p:nvPr/>
        </p:nvGrpSpPr>
        <p:grpSpPr>
          <a:xfrm>
            <a:off x="4324030" y="2427575"/>
            <a:ext cx="485775" cy="495300"/>
            <a:chOff x="4114800" y="1640683"/>
            <a:chExt cx="485775" cy="495300"/>
          </a:xfrm>
          <a:solidFill>
            <a:srgbClr val="70AD47">
              <a:lumMod val="40000"/>
              <a:lumOff val="60000"/>
            </a:srgbClr>
          </a:solidFill>
        </p:grpSpPr>
        <p:sp>
          <p:nvSpPr>
            <p:cNvPr id="139" name="Proceso 15">
              <a:extLst>
                <a:ext uri="{FF2B5EF4-FFF2-40B4-BE49-F238E27FC236}">
                  <a16:creationId xmlns:a16="http://schemas.microsoft.com/office/drawing/2014/main" id="{E0720947-E12C-422F-B362-EEB4BC38A189}"/>
                </a:ext>
              </a:extLst>
            </p:cNvPr>
            <p:cNvSpPr/>
            <p:nvPr/>
          </p:nvSpPr>
          <p:spPr>
            <a:xfrm>
              <a:off x="4114800" y="1640683"/>
              <a:ext cx="485775" cy="495300"/>
            </a:xfrm>
            <a:prstGeom prst="flowChartProcess">
              <a:avLst/>
            </a:prstGeom>
            <a:grpFill/>
            <a:ln w="12700" cap="flat" cmpd="sng" algn="ctr">
              <a:solidFill>
                <a:srgbClr val="00206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36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40" name="Imagen 139">
              <a:extLst>
                <a:ext uri="{FF2B5EF4-FFF2-40B4-BE49-F238E27FC236}">
                  <a16:creationId xmlns:a16="http://schemas.microsoft.com/office/drawing/2014/main" id="{F5A6C995-52B8-400C-9256-7542F9ED46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2425" y="1688308"/>
              <a:ext cx="400050" cy="409575"/>
            </a:xfrm>
            <a:prstGeom prst="rect">
              <a:avLst/>
            </a:prstGeom>
            <a:grpFill/>
            <a:extLst/>
          </p:spPr>
        </p:pic>
      </p:grpSp>
      <p:sp>
        <p:nvSpPr>
          <p:cNvPr id="126" name="Conector fuera de página 6">
            <a:extLst>
              <a:ext uri="{FF2B5EF4-FFF2-40B4-BE49-F238E27FC236}">
                <a16:creationId xmlns:a16="http://schemas.microsoft.com/office/drawing/2014/main" id="{C319F788-DBAB-4271-BBEB-C355BBA6E7A1}"/>
              </a:ext>
            </a:extLst>
          </p:cNvPr>
          <p:cNvSpPr/>
          <p:nvPr/>
        </p:nvSpPr>
        <p:spPr>
          <a:xfrm>
            <a:off x="5143180" y="5008849"/>
            <a:ext cx="630000" cy="630000"/>
          </a:xfrm>
          <a:prstGeom prst="flowChartOffpageConnector">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a:ln>
                  <a:noFill/>
                </a:ln>
                <a:solidFill>
                  <a:sysClr val="windowText" lastClr="000000"/>
                </a:solidFill>
                <a:effectLst/>
                <a:uLnTx/>
                <a:uFillTx/>
                <a:latin typeface="Calibri" panose="020F0502020204030204"/>
                <a:ea typeface="+mn-ea"/>
                <a:cs typeface="+mn-cs"/>
              </a:rPr>
              <a:t>PPP</a:t>
            </a:r>
            <a:r>
              <a:rPr kumimoji="0" lang="es-CO" sz="1400" b="1" i="0" u="none" strike="noStrike" kern="0" cap="none" spc="0" normalizeH="0" baseline="-25000" noProof="0">
                <a:ln>
                  <a:noFill/>
                </a:ln>
                <a:solidFill>
                  <a:sysClr val="windowText" lastClr="000000"/>
                </a:solidFill>
                <a:effectLst/>
                <a:uLnTx/>
                <a:uFillTx/>
                <a:latin typeface="Calibri" panose="020F0502020204030204"/>
                <a:ea typeface="+mn-ea"/>
                <a:cs typeface="+mn-cs"/>
              </a:rPr>
              <a:t>i</a:t>
            </a:r>
            <a:endParaRPr kumimoji="0" lang="es-CO" sz="10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cxnSp>
        <p:nvCxnSpPr>
          <p:cNvPr id="127" name="Conector recto de flecha 126">
            <a:extLst>
              <a:ext uri="{FF2B5EF4-FFF2-40B4-BE49-F238E27FC236}">
                <a16:creationId xmlns:a16="http://schemas.microsoft.com/office/drawing/2014/main" id="{9BB98589-A7DE-46E6-8C65-463A3D7F603C}"/>
              </a:ext>
            </a:extLst>
          </p:cNvPr>
          <p:cNvCxnSpPr>
            <a:endCxn id="126" idx="0"/>
          </p:cNvCxnSpPr>
          <p:nvPr/>
        </p:nvCxnSpPr>
        <p:spPr>
          <a:xfrm flipH="1">
            <a:off x="5458180" y="4037300"/>
            <a:ext cx="1194714" cy="971549"/>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128" name="Conector recto de flecha 127">
            <a:extLst>
              <a:ext uri="{FF2B5EF4-FFF2-40B4-BE49-F238E27FC236}">
                <a16:creationId xmlns:a16="http://schemas.microsoft.com/office/drawing/2014/main" id="{DDF69163-778F-4B08-9AC0-BF7FDAA8F11B}"/>
              </a:ext>
            </a:extLst>
          </p:cNvPr>
          <p:cNvCxnSpPr>
            <a:endCxn id="145" idx="0"/>
          </p:cNvCxnSpPr>
          <p:nvPr/>
        </p:nvCxnSpPr>
        <p:spPr>
          <a:xfrm flipH="1">
            <a:off x="4569410" y="5627975"/>
            <a:ext cx="892859" cy="483393"/>
          </a:xfrm>
          <a:prstGeom prst="straightConnector1">
            <a:avLst/>
          </a:prstGeom>
          <a:noFill/>
          <a:ln w="15875" cap="flat" cmpd="sng" algn="ctr">
            <a:solidFill>
              <a:srgbClr val="FFC000">
                <a:lumMod val="60000"/>
                <a:lumOff val="40000"/>
              </a:srgbClr>
            </a:solidFill>
            <a:prstDash val="solid"/>
            <a:miter lim="800000"/>
            <a:tailEnd type="triangle"/>
          </a:ln>
          <a:effectLst/>
        </p:spPr>
      </p:cxnSp>
      <p:cxnSp>
        <p:nvCxnSpPr>
          <p:cNvPr id="129" name="Conector recto de flecha 128">
            <a:extLst>
              <a:ext uri="{FF2B5EF4-FFF2-40B4-BE49-F238E27FC236}">
                <a16:creationId xmlns:a16="http://schemas.microsoft.com/office/drawing/2014/main" id="{9C275792-788A-467C-835E-59D0939EC682}"/>
              </a:ext>
            </a:extLst>
          </p:cNvPr>
          <p:cNvCxnSpPr>
            <a:endCxn id="145" idx="0"/>
          </p:cNvCxnSpPr>
          <p:nvPr/>
        </p:nvCxnSpPr>
        <p:spPr>
          <a:xfrm>
            <a:off x="3695380" y="5618450"/>
            <a:ext cx="874030" cy="492918"/>
          </a:xfrm>
          <a:prstGeom prst="straightConnector1">
            <a:avLst/>
          </a:prstGeom>
          <a:noFill/>
          <a:ln w="15875" cap="flat" cmpd="sng" algn="ctr">
            <a:solidFill>
              <a:srgbClr val="FFC000">
                <a:lumMod val="60000"/>
                <a:lumOff val="40000"/>
              </a:srgbClr>
            </a:solidFill>
            <a:prstDash val="solid"/>
            <a:miter lim="800000"/>
            <a:tailEnd type="triangle"/>
          </a:ln>
          <a:effectLst/>
        </p:spPr>
      </p:cxnSp>
      <p:grpSp>
        <p:nvGrpSpPr>
          <p:cNvPr id="130" name="Grupo 129">
            <a:extLst>
              <a:ext uri="{FF2B5EF4-FFF2-40B4-BE49-F238E27FC236}">
                <a16:creationId xmlns:a16="http://schemas.microsoft.com/office/drawing/2014/main" id="{219BC154-5BF8-469D-BD31-D13DBD882725}"/>
              </a:ext>
            </a:extLst>
          </p:cNvPr>
          <p:cNvGrpSpPr/>
          <p:nvPr/>
        </p:nvGrpSpPr>
        <p:grpSpPr>
          <a:xfrm>
            <a:off x="5676580" y="3089559"/>
            <a:ext cx="2257425" cy="778668"/>
            <a:chOff x="5467350" y="2469357"/>
            <a:chExt cx="2257425" cy="778668"/>
          </a:xfrm>
        </p:grpSpPr>
        <p:sp>
          <p:nvSpPr>
            <p:cNvPr id="137" name="Proceso 1">
              <a:extLst>
                <a:ext uri="{FF2B5EF4-FFF2-40B4-BE49-F238E27FC236}">
                  <a16:creationId xmlns:a16="http://schemas.microsoft.com/office/drawing/2014/main" id="{635A873F-B224-4BC0-A6D9-00814C7C0C8D}"/>
                </a:ext>
              </a:extLst>
            </p:cNvPr>
            <p:cNvSpPr/>
            <p:nvPr/>
          </p:nvSpPr>
          <p:spPr>
            <a:xfrm>
              <a:off x="5467350" y="2476500"/>
              <a:ext cx="2257425" cy="771525"/>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05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38" name="Imagen 137">
              <a:extLst>
                <a:ext uri="{FF2B5EF4-FFF2-40B4-BE49-F238E27FC236}">
                  <a16:creationId xmlns:a16="http://schemas.microsoft.com/office/drawing/2014/main" id="{4AEC36E4-6E35-4588-B0F0-488E616A15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2469357"/>
              <a:ext cx="2200275" cy="7524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 name="Grupo 130">
            <a:extLst>
              <a:ext uri="{FF2B5EF4-FFF2-40B4-BE49-F238E27FC236}">
                <a16:creationId xmlns:a16="http://schemas.microsoft.com/office/drawing/2014/main" id="{8726491C-AADC-4463-9DA3-AC9FCEB5B5AF}"/>
              </a:ext>
            </a:extLst>
          </p:cNvPr>
          <p:cNvGrpSpPr/>
          <p:nvPr/>
        </p:nvGrpSpPr>
        <p:grpSpPr>
          <a:xfrm>
            <a:off x="1171255" y="786892"/>
            <a:ext cx="2247900" cy="773907"/>
            <a:chOff x="962025" y="0"/>
            <a:chExt cx="2247900" cy="773907"/>
          </a:xfrm>
        </p:grpSpPr>
        <p:sp>
          <p:nvSpPr>
            <p:cNvPr id="135" name="Proceso 15">
              <a:extLst>
                <a:ext uri="{FF2B5EF4-FFF2-40B4-BE49-F238E27FC236}">
                  <a16:creationId xmlns:a16="http://schemas.microsoft.com/office/drawing/2014/main" id="{F1E12343-484E-4C9B-8BCB-4044FA450626}"/>
                </a:ext>
              </a:extLst>
            </p:cNvPr>
            <p:cNvSpPr/>
            <p:nvPr/>
          </p:nvSpPr>
          <p:spPr>
            <a:xfrm>
              <a:off x="962025" y="0"/>
              <a:ext cx="2247900" cy="773907"/>
            </a:xfrm>
            <a:prstGeom prst="flowChartProcess">
              <a:avLst/>
            </a:prstGeom>
            <a:solidFill>
              <a:srgbClr val="5B9BD5">
                <a:lumMod val="60000"/>
                <a:lumOff val="40000"/>
              </a:srgbClr>
            </a:solidFill>
            <a:ln w="12700" cap="flat" cmpd="sng" algn="ctr">
              <a:solidFill>
                <a:srgbClr val="00206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36" name="Imagen 135">
              <a:extLst>
                <a:ext uri="{FF2B5EF4-FFF2-40B4-BE49-F238E27FC236}">
                  <a16:creationId xmlns:a16="http://schemas.microsoft.com/office/drawing/2014/main" id="{37789A95-3BBB-4307-88F4-5B8774DD08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026" y="0"/>
              <a:ext cx="2209800" cy="753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2" name="Grupo 131">
            <a:extLst>
              <a:ext uri="{FF2B5EF4-FFF2-40B4-BE49-F238E27FC236}">
                <a16:creationId xmlns:a16="http://schemas.microsoft.com/office/drawing/2014/main" id="{B08AE3D0-3247-4FEC-92A1-A17C94FC95D8}"/>
              </a:ext>
            </a:extLst>
          </p:cNvPr>
          <p:cNvGrpSpPr/>
          <p:nvPr/>
        </p:nvGrpSpPr>
        <p:grpSpPr>
          <a:xfrm>
            <a:off x="5676580" y="789273"/>
            <a:ext cx="2257425" cy="771525"/>
            <a:chOff x="5467350" y="2381"/>
            <a:chExt cx="2257425" cy="771525"/>
          </a:xfrm>
        </p:grpSpPr>
        <p:sp>
          <p:nvSpPr>
            <p:cNvPr id="133" name="Proceso 1">
              <a:extLst>
                <a:ext uri="{FF2B5EF4-FFF2-40B4-BE49-F238E27FC236}">
                  <a16:creationId xmlns:a16="http://schemas.microsoft.com/office/drawing/2014/main" id="{0C0437D3-DC05-417E-8348-A2731F4C8457}"/>
                </a:ext>
              </a:extLst>
            </p:cNvPr>
            <p:cNvSpPr/>
            <p:nvPr/>
          </p:nvSpPr>
          <p:spPr>
            <a:xfrm>
              <a:off x="5467350" y="2381"/>
              <a:ext cx="2257425" cy="771525"/>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05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34" name="Imagen 133">
              <a:extLst>
                <a:ext uri="{FF2B5EF4-FFF2-40B4-BE49-F238E27FC236}">
                  <a16:creationId xmlns:a16="http://schemas.microsoft.com/office/drawing/2014/main" id="{F9DED5D1-6810-49F3-AFBC-E209980C6F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5450" y="30956"/>
              <a:ext cx="2190749" cy="71209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0" name="Conector recto de flecha 159">
            <a:extLst>
              <a:ext uri="{FF2B5EF4-FFF2-40B4-BE49-F238E27FC236}">
                <a16:creationId xmlns:a16="http://schemas.microsoft.com/office/drawing/2014/main" id="{224023F4-B7AE-4CC8-9F0A-D39451197A8E}"/>
              </a:ext>
            </a:extLst>
          </p:cNvPr>
          <p:cNvCxnSpPr/>
          <p:nvPr/>
        </p:nvCxnSpPr>
        <p:spPr>
          <a:xfrm>
            <a:off x="4647880" y="2032022"/>
            <a:ext cx="9525" cy="400580"/>
          </a:xfrm>
          <a:prstGeom prst="straightConnector1">
            <a:avLst/>
          </a:prstGeom>
          <a:noFill/>
          <a:ln w="15875" cap="flat" cmpd="sng" algn="ctr">
            <a:solidFill>
              <a:srgbClr val="70AD47">
                <a:lumMod val="60000"/>
                <a:lumOff val="40000"/>
              </a:srgbClr>
            </a:solidFill>
            <a:prstDash val="solid"/>
            <a:miter lim="800000"/>
            <a:tailEnd type="triangle"/>
          </a:ln>
          <a:effectLst/>
        </p:spPr>
      </p:cxnSp>
      <p:grpSp>
        <p:nvGrpSpPr>
          <p:cNvPr id="161" name="Grupo 160">
            <a:extLst>
              <a:ext uri="{FF2B5EF4-FFF2-40B4-BE49-F238E27FC236}">
                <a16:creationId xmlns:a16="http://schemas.microsoft.com/office/drawing/2014/main" id="{3B472283-1F7B-46F2-99EC-8BC894DD536A}"/>
              </a:ext>
            </a:extLst>
          </p:cNvPr>
          <p:cNvGrpSpPr/>
          <p:nvPr/>
        </p:nvGrpSpPr>
        <p:grpSpPr>
          <a:xfrm>
            <a:off x="4314505" y="1708173"/>
            <a:ext cx="485775" cy="495300"/>
            <a:chOff x="0" y="0"/>
            <a:chExt cx="485775" cy="495300"/>
          </a:xfrm>
        </p:grpSpPr>
        <p:sp>
          <p:nvSpPr>
            <p:cNvPr id="162" name="Proceso 15">
              <a:extLst>
                <a:ext uri="{FF2B5EF4-FFF2-40B4-BE49-F238E27FC236}">
                  <a16:creationId xmlns:a16="http://schemas.microsoft.com/office/drawing/2014/main" id="{E1735300-C3E3-4802-A259-1610384F7AC9}"/>
                </a:ext>
              </a:extLst>
            </p:cNvPr>
            <p:cNvSpPr/>
            <p:nvPr/>
          </p:nvSpPr>
          <p:spPr>
            <a:xfrm>
              <a:off x="0" y="0"/>
              <a:ext cx="485775" cy="495300"/>
            </a:xfrm>
            <a:prstGeom prst="flowChartProcess">
              <a:avLst/>
            </a:prstGeom>
            <a:solidFill>
              <a:srgbClr val="FFC000">
                <a:lumMod val="20000"/>
                <a:lumOff val="80000"/>
              </a:srgbClr>
            </a:solidFill>
            <a:ln w="12700" cap="flat" cmpd="sng" algn="ctr">
              <a:solidFill>
                <a:srgbClr val="00206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36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63" name="Imagen 162">
              <a:extLst>
                <a:ext uri="{FF2B5EF4-FFF2-40B4-BE49-F238E27FC236}">
                  <a16:creationId xmlns:a16="http://schemas.microsoft.com/office/drawing/2014/main" id="{F0DC27EC-C314-4BE6-A0A6-A651F0DEC1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5" y="57150"/>
              <a:ext cx="466725" cy="3630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4310254" y="2001215"/>
            <a:ext cx="518091" cy="230832"/>
          </a:xfrm>
          <a:prstGeom prst="rect">
            <a:avLst/>
          </a:prstGeom>
          <a:noFill/>
        </p:spPr>
        <p:txBody>
          <a:bodyPr wrap="none" rtlCol="0">
            <a:spAutoFit/>
          </a:bodyPr>
          <a:lstStyle/>
          <a:p>
            <a:r>
              <a:rPr lang="es-CO" sz="900" dirty="0"/>
              <a:t>Sin Fa</a:t>
            </a:r>
          </a:p>
        </p:txBody>
      </p:sp>
      <p:sp>
        <p:nvSpPr>
          <p:cNvPr id="165" name="Elipse 164"/>
          <p:cNvSpPr/>
          <p:nvPr/>
        </p:nvSpPr>
        <p:spPr>
          <a:xfrm>
            <a:off x="4411088" y="5608279"/>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a:t>
            </a:r>
          </a:p>
        </p:txBody>
      </p:sp>
      <p:sp>
        <p:nvSpPr>
          <p:cNvPr id="166" name="Elipse 165"/>
          <p:cNvSpPr/>
          <p:nvPr/>
        </p:nvSpPr>
        <p:spPr>
          <a:xfrm>
            <a:off x="5852279" y="4782633"/>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a:t>
            </a:r>
          </a:p>
        </p:txBody>
      </p:sp>
      <p:sp>
        <p:nvSpPr>
          <p:cNvPr id="167" name="Elipse 166"/>
          <p:cNvSpPr/>
          <p:nvPr/>
        </p:nvSpPr>
        <p:spPr>
          <a:xfrm>
            <a:off x="2966101" y="4783021"/>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a:t>
            </a:r>
          </a:p>
        </p:txBody>
      </p:sp>
      <p:sp>
        <p:nvSpPr>
          <p:cNvPr id="168" name="Elipse 167"/>
          <p:cNvSpPr/>
          <p:nvPr/>
        </p:nvSpPr>
        <p:spPr>
          <a:xfrm>
            <a:off x="4647029" y="3632487"/>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grpSp>
        <p:nvGrpSpPr>
          <p:cNvPr id="175" name="Grupo 174">
            <a:extLst>
              <a:ext uri="{FF2B5EF4-FFF2-40B4-BE49-F238E27FC236}">
                <a16:creationId xmlns:a16="http://schemas.microsoft.com/office/drawing/2014/main" id="{F4B191B3-49F4-42A7-ACAF-1539EAC25354}"/>
              </a:ext>
            </a:extLst>
          </p:cNvPr>
          <p:cNvGrpSpPr/>
          <p:nvPr/>
        </p:nvGrpSpPr>
        <p:grpSpPr>
          <a:xfrm>
            <a:off x="1171255" y="3089559"/>
            <a:ext cx="2266950" cy="773907"/>
            <a:chOff x="0" y="0"/>
            <a:chExt cx="2266950" cy="773907"/>
          </a:xfrm>
        </p:grpSpPr>
        <p:sp>
          <p:nvSpPr>
            <p:cNvPr id="176" name="Proceso 15">
              <a:extLst>
                <a:ext uri="{FF2B5EF4-FFF2-40B4-BE49-F238E27FC236}">
                  <a16:creationId xmlns:a16="http://schemas.microsoft.com/office/drawing/2014/main" id="{9C469918-8C80-47C2-8DA7-E6B4429B2E06}"/>
                </a:ext>
              </a:extLst>
            </p:cNvPr>
            <p:cNvSpPr/>
            <p:nvPr/>
          </p:nvSpPr>
          <p:spPr>
            <a:xfrm>
              <a:off x="0" y="0"/>
              <a:ext cx="2247900" cy="773907"/>
            </a:xfrm>
            <a:prstGeom prst="flowChartProcess">
              <a:avLst/>
            </a:prstGeom>
            <a:solidFill>
              <a:srgbClr val="5B9BD5">
                <a:lumMod val="60000"/>
                <a:lumOff val="40000"/>
              </a:srgbClr>
            </a:solidFill>
            <a:ln w="12700" cap="flat" cmpd="sng" algn="ctr">
              <a:solidFill>
                <a:srgbClr val="00206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177" name="Imagen 176">
              <a:extLst>
                <a:ext uri="{FF2B5EF4-FFF2-40B4-BE49-F238E27FC236}">
                  <a16:creationId xmlns:a16="http://schemas.microsoft.com/office/drawing/2014/main" id="{4D5C2C38-AB1A-407E-A3E6-6B56C8E8BC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825" y="21432"/>
              <a:ext cx="2143125" cy="733425"/>
            </a:xfrm>
            <a:prstGeom prst="rect">
              <a:avLst/>
            </a:prstGeom>
            <a:noFill/>
            <a:extLst>
              <a:ext uri="{909E8E84-426E-40DD-AFC4-6F175D3DCCD1}">
                <a14:hiddenFill xmlns:a14="http://schemas.microsoft.com/office/drawing/2010/main">
                  <a:solidFill>
                    <a:srgbClr val="FFFFFF"/>
                  </a:solidFill>
                </a14:hiddenFill>
              </a:ext>
            </a:extLst>
          </p:spPr>
        </p:pic>
      </p:grpSp>
      <p:sp>
        <p:nvSpPr>
          <p:cNvPr id="180" name="Elipse 179"/>
          <p:cNvSpPr/>
          <p:nvPr/>
        </p:nvSpPr>
        <p:spPr>
          <a:xfrm>
            <a:off x="682851" y="2852936"/>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181" name="Elipse 180"/>
          <p:cNvSpPr/>
          <p:nvPr/>
        </p:nvSpPr>
        <p:spPr>
          <a:xfrm>
            <a:off x="8100392" y="2915549"/>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a:t>
            </a:r>
          </a:p>
        </p:txBody>
      </p:sp>
      <p:sp>
        <p:nvSpPr>
          <p:cNvPr id="182" name="Elipse 181"/>
          <p:cNvSpPr/>
          <p:nvPr/>
        </p:nvSpPr>
        <p:spPr>
          <a:xfrm>
            <a:off x="755576" y="548680"/>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A</a:t>
            </a:r>
          </a:p>
        </p:txBody>
      </p:sp>
      <p:sp>
        <p:nvSpPr>
          <p:cNvPr id="183" name="Elipse 182"/>
          <p:cNvSpPr/>
          <p:nvPr/>
        </p:nvSpPr>
        <p:spPr>
          <a:xfrm>
            <a:off x="4951068" y="2066083"/>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a:t>
            </a:r>
          </a:p>
        </p:txBody>
      </p:sp>
      <p:sp>
        <p:nvSpPr>
          <p:cNvPr id="186" name="Elipse 185"/>
          <p:cNvSpPr/>
          <p:nvPr/>
        </p:nvSpPr>
        <p:spPr>
          <a:xfrm>
            <a:off x="8027667" y="548680"/>
            <a:ext cx="360757" cy="36943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B</a:t>
            </a:r>
          </a:p>
        </p:txBody>
      </p:sp>
      <p:sp>
        <p:nvSpPr>
          <p:cNvPr id="3" name="Abrir llave 2"/>
          <p:cNvSpPr/>
          <p:nvPr/>
        </p:nvSpPr>
        <p:spPr>
          <a:xfrm>
            <a:off x="283769" y="817848"/>
            <a:ext cx="471808" cy="1891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7" name="Abrir llave 186"/>
          <p:cNvSpPr/>
          <p:nvPr/>
        </p:nvSpPr>
        <p:spPr>
          <a:xfrm>
            <a:off x="287668" y="3510862"/>
            <a:ext cx="471808" cy="22489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 name="CuadroTexto 3"/>
          <p:cNvSpPr txBox="1"/>
          <p:nvPr/>
        </p:nvSpPr>
        <p:spPr>
          <a:xfrm rot="16200000">
            <a:off x="-565728" y="1682832"/>
            <a:ext cx="1456366" cy="307777"/>
          </a:xfrm>
          <a:prstGeom prst="rect">
            <a:avLst/>
          </a:prstGeom>
          <a:noFill/>
        </p:spPr>
        <p:txBody>
          <a:bodyPr wrap="square" rtlCol="0">
            <a:spAutoFit/>
          </a:bodyPr>
          <a:lstStyle/>
          <a:p>
            <a:r>
              <a:rPr lang="es-CO" sz="1400" dirty="0"/>
              <a:t>Liquidación Fa</a:t>
            </a:r>
          </a:p>
        </p:txBody>
      </p:sp>
      <p:sp>
        <p:nvSpPr>
          <p:cNvPr id="188" name="CuadroTexto 187"/>
          <p:cNvSpPr txBox="1"/>
          <p:nvPr/>
        </p:nvSpPr>
        <p:spPr>
          <a:xfrm rot="16200000">
            <a:off x="-1420285" y="3948678"/>
            <a:ext cx="3075324" cy="307777"/>
          </a:xfrm>
          <a:prstGeom prst="rect">
            <a:avLst/>
          </a:prstGeom>
          <a:noFill/>
        </p:spPr>
        <p:txBody>
          <a:bodyPr wrap="square" rtlCol="0">
            <a:spAutoFit/>
          </a:bodyPr>
          <a:lstStyle/>
          <a:p>
            <a:r>
              <a:rPr lang="es-CO" sz="1400" dirty="0"/>
              <a:t>Liquidación Ces/</a:t>
            </a:r>
            <a:r>
              <a:rPr lang="es-CO" sz="1400" dirty="0" err="1"/>
              <a:t>comp</a:t>
            </a:r>
            <a:endParaRPr lang="es-CO" sz="1400" dirty="0"/>
          </a:p>
        </p:txBody>
      </p:sp>
    </p:spTree>
    <p:extLst>
      <p:ext uri="{BB962C8B-B14F-4D97-AF65-F5344CB8AC3E}">
        <p14:creationId xmlns:p14="http://schemas.microsoft.com/office/powerpoint/2010/main" val="79413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457200" y="182563"/>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1. Cálculo del Factor de Ponderación Z</a:t>
            </a:r>
          </a:p>
        </p:txBody>
      </p:sp>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6" name="Rectangle 3"/>
          <p:cNvSpPr>
            <a:spLocks noGrp="1" noChangeArrowheads="1"/>
          </p:cNvSpPr>
          <p:nvPr>
            <p:ph idx="1"/>
          </p:nvPr>
        </p:nvSpPr>
        <p:spPr>
          <a:xfrm>
            <a:off x="357188" y="928688"/>
            <a:ext cx="8572500" cy="4302716"/>
          </a:xfrm>
        </p:spPr>
        <p:txBody>
          <a:bodyPr>
            <a:spAutoFit/>
          </a:bodyPr>
          <a:lstStyle/>
          <a:p>
            <a:pPr algn="just" eaLnBrk="1" hangingPunct="1"/>
            <a:r>
              <a:rPr lang="es-MX" altLang="es-CO" sz="2400" dirty="0"/>
              <a:t>Se debe tener en cuenta:</a:t>
            </a:r>
          </a:p>
          <a:p>
            <a:pPr lvl="1" algn="just" eaLnBrk="1" hangingPunct="1"/>
            <a:r>
              <a:rPr lang="es-MX" altLang="es-CO" sz="2000" dirty="0"/>
              <a:t>El Z de cada mes, se calcula a partir de la diferencia de los Z acumulados hasta cada periodo de liquidación (pe el Z acumulado a julio – el Z acumulado a junio).</a:t>
            </a:r>
          </a:p>
          <a:p>
            <a:pPr lvl="1" algn="just" eaLnBrk="1" hangingPunct="1"/>
            <a:r>
              <a:rPr lang="es-MX" altLang="es-CO" sz="2000" dirty="0"/>
              <a:t>El régimen de liquidación</a:t>
            </a:r>
          </a:p>
          <a:p>
            <a:pPr lvl="2" algn="just" eaLnBrk="1" hangingPunct="1"/>
            <a:r>
              <a:rPr lang="es-MX" altLang="es-CO" sz="1600" dirty="0"/>
              <a:t>Ingenios del régimen temporal: su Z corresponde al valor definido por tabla.</a:t>
            </a:r>
          </a:p>
          <a:p>
            <a:pPr lvl="2" algn="just" eaLnBrk="1" hangingPunct="1"/>
            <a:r>
              <a:rPr lang="es-MX" altLang="es-CO" sz="1600" dirty="0"/>
              <a:t>Ingenios del régimen regular: El Z de la industria, ajustado por los volúmenes de los productores del régimen temporal.</a:t>
            </a:r>
          </a:p>
          <a:p>
            <a:pPr lvl="1" algn="just" eaLnBrk="1" hangingPunct="1"/>
            <a:r>
              <a:rPr lang="es-MX" altLang="es-CO" sz="2000" dirty="0"/>
              <a:t>Las compras a otros ingenios, especialmente las efectuadas entre ingenios que hagan parte de regímenes diferentes.</a:t>
            </a:r>
          </a:p>
          <a:p>
            <a:pPr lvl="1" algn="just" eaLnBrk="1" hangingPunct="1"/>
            <a:r>
              <a:rPr lang="es-MX" altLang="es-CO" sz="2000" dirty="0"/>
              <a:t>El ajuste lambda, aplicable a quienes sustituyan producción de azúcar por la producción de alcohol carburante.</a:t>
            </a:r>
            <a:endParaRPr lang="es-MX" altLang="es-CO" sz="1600" dirty="0"/>
          </a:p>
          <a:p>
            <a:pPr lvl="2" algn="just" eaLnBrk="1" hangingPunct="1"/>
            <a:endParaRPr lang="es-MX" altLang="es-CO" sz="1600" dirty="0"/>
          </a:p>
        </p:txBody>
      </p:sp>
    </p:spTree>
    <p:extLst>
      <p:ext uri="{BB962C8B-B14F-4D97-AF65-F5344CB8AC3E}">
        <p14:creationId xmlns:p14="http://schemas.microsoft.com/office/powerpoint/2010/main" val="133649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18435" name="2 Marcador de contenido"/>
          <p:cNvSpPr>
            <a:spLocks noGrp="1"/>
          </p:cNvSpPr>
          <p:nvPr>
            <p:ph idx="1"/>
          </p:nvPr>
        </p:nvSpPr>
        <p:spPr>
          <a:xfrm>
            <a:off x="3221426" y="1180718"/>
            <a:ext cx="2502702" cy="432147"/>
          </a:xfrm>
        </p:spPr>
        <p:txBody>
          <a:bodyPr/>
          <a:lstStyle/>
          <a:p>
            <a:pPr algn="just" eaLnBrk="1" hangingPunct="1">
              <a:buFont typeface="Arial" charset="0"/>
              <a:buChar char="•"/>
              <a:defRPr/>
            </a:pPr>
            <a:r>
              <a:rPr lang="es-CO" altLang="es-CO" sz="2000" dirty="0">
                <a:solidFill>
                  <a:srgbClr val="FF0000"/>
                </a:solidFill>
              </a:rPr>
              <a:t>Régimen temporal</a:t>
            </a:r>
          </a:p>
          <a:p>
            <a:pPr lvl="1" algn="just" eaLnBrk="1" hangingPunct="1">
              <a:buFont typeface="Arial" charset="0"/>
              <a:buChar char="–"/>
              <a:defRPr/>
            </a:pPr>
            <a:endParaRPr lang="es-CO" altLang="es-CO" sz="2000" dirty="0">
              <a:solidFill>
                <a:srgbClr val="FF0000"/>
              </a:solidFill>
            </a:endParaRPr>
          </a:p>
          <a:p>
            <a:pPr lvl="1" algn="just" eaLnBrk="1" hangingPunct="1">
              <a:buFont typeface="Arial" charset="0"/>
              <a:buChar char="–"/>
              <a:defRPr/>
            </a:pPr>
            <a:endParaRPr lang="es-CO" altLang="es-CO" sz="2000" dirty="0">
              <a:solidFill>
                <a:srgbClr val="FF0000"/>
              </a:solidFill>
            </a:endParaRPr>
          </a:p>
          <a:p>
            <a:pPr marL="457200" lvl="1" indent="0" algn="just" eaLnBrk="1" hangingPunct="1">
              <a:buFont typeface="Arial" charset="0"/>
              <a:buNone/>
              <a:defRPr/>
            </a:pPr>
            <a:br>
              <a:rPr lang="es-CO" sz="2000" dirty="0">
                <a:solidFill>
                  <a:srgbClr val="FF0000"/>
                </a:solidFill>
              </a:rPr>
            </a:br>
            <a:endParaRPr lang="es-CO" altLang="es-CO" sz="2000" dirty="0">
              <a:solidFill>
                <a:srgbClr val="FF0000"/>
              </a:solidFill>
            </a:endParaRPr>
          </a:p>
          <a:p>
            <a:pPr lvl="1" algn="just" eaLnBrk="1" hangingPunct="1">
              <a:buFont typeface="Arial" charset="0"/>
              <a:buChar char="–"/>
              <a:defRPr/>
            </a:pPr>
            <a:endParaRPr lang="es-CO" altLang="es-CO" sz="2000" dirty="0">
              <a:solidFill>
                <a:srgbClr val="FF0000"/>
              </a:solidFill>
            </a:endParaRPr>
          </a:p>
        </p:txBody>
      </p:sp>
      <p:sp>
        <p:nvSpPr>
          <p:cNvPr id="9" name="1 Título"/>
          <p:cNvSpPr>
            <a:spLocks noGrp="1"/>
          </p:cNvSpPr>
          <p:nvPr>
            <p:ph type="title"/>
          </p:nvPr>
        </p:nvSpPr>
        <p:spPr>
          <a:xfrm>
            <a:off x="457200" y="182563"/>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1. Cálculo del Factor de Ponderación Z</a:t>
            </a:r>
          </a:p>
        </p:txBody>
      </p:sp>
      <mc:AlternateContent xmlns:mc="http://schemas.openxmlformats.org/markup-compatibility/2006" xmlns:a14="http://schemas.microsoft.com/office/drawing/2010/main">
        <mc:Choice Requires="a14">
          <p:sp>
            <p:nvSpPr>
              <p:cNvPr id="2" name="Rectángulo 1"/>
              <p:cNvSpPr/>
              <p:nvPr/>
            </p:nvSpPr>
            <p:spPr>
              <a:xfrm>
                <a:off x="467544" y="2204864"/>
                <a:ext cx="4313104" cy="676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panose="02040503050406030204" pitchFamily="18" charset="0"/>
                            </a:rPr>
                          </m:ctrlPr>
                        </m:sSubPr>
                        <m:e>
                          <m:r>
                            <a:rPr lang="es-CO" i="1">
                              <a:latin typeface="Cambria Math" panose="02040503050406030204" pitchFamily="18" charset="0"/>
                            </a:rPr>
                            <m:t>𝑍</m:t>
                          </m:r>
                        </m:e>
                        <m:sub>
                          <m:r>
                            <a:rPr lang="es-CO" i="1">
                              <a:latin typeface="Cambria Math" panose="02040503050406030204" pitchFamily="18" charset="0"/>
                            </a:rPr>
                            <m:t>𝑖𝑇𝑃</m:t>
                          </m:r>
                        </m:sub>
                      </m:sSub>
                      <m:r>
                        <a:rPr lang="es-CO" i="0">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i="1">
                                  <a:latin typeface="Cambria Math" panose="02040503050406030204" pitchFamily="18" charset="0"/>
                                </a:rPr>
                                <m:t>𝑍</m:t>
                              </m:r>
                            </m:e>
                            <m:sub>
                              <m:r>
                                <a:rPr lang="es-CO" i="1">
                                  <a:latin typeface="Cambria Math" panose="02040503050406030204" pitchFamily="18" charset="0"/>
                                </a:rPr>
                                <m:t>𝐿𝑖</m:t>
                              </m:r>
                            </m:sub>
                          </m:sSub>
                          <m:r>
                            <a:rPr lang="es-CO" i="0">
                              <a:latin typeface="Cambria Math" panose="02040503050406030204" pitchFamily="18" charset="0"/>
                            </a:rPr>
                            <m:t>∗</m:t>
                          </m:r>
                          <m:d>
                            <m:dPr>
                              <m:ctrlPr>
                                <a:rPr lang="es-CO" i="1">
                                  <a:latin typeface="Cambria Math" panose="02040503050406030204" pitchFamily="18" charset="0"/>
                                </a:rPr>
                              </m:ctrlPr>
                            </m:dPr>
                            <m:e>
                              <m:sSub>
                                <m:sSubPr>
                                  <m:ctrlPr>
                                    <a:rPr lang="es-CO" i="1">
                                      <a:latin typeface="Cambria Math" panose="02040503050406030204" pitchFamily="18" charset="0"/>
                                    </a:rPr>
                                  </m:ctrlPr>
                                </m:sSubPr>
                                <m:e>
                                  <m:r>
                                    <a:rPr lang="es-CO" i="1">
                                      <a:latin typeface="Cambria Math" panose="02040503050406030204" pitchFamily="18" charset="0"/>
                                    </a:rPr>
                                    <m:t>𝑈𝑛𝑝</m:t>
                                  </m:r>
                                </m:e>
                                <m:sub>
                                  <m:r>
                                    <a:rPr lang="es-CO" i="1">
                                      <a:latin typeface="Cambria Math" panose="02040503050406030204" pitchFamily="18" charset="0"/>
                                    </a:rPr>
                                    <m:t>𝑖</m:t>
                                  </m:r>
                                </m:sub>
                              </m:sSub>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𝑈𝑎𝑝</m:t>
                                  </m:r>
                                </m:e>
                                <m:sub>
                                  <m:r>
                                    <a:rPr lang="es-CO" i="1">
                                      <a:latin typeface="Cambria Math" panose="02040503050406030204" pitchFamily="18" charset="0"/>
                                    </a:rPr>
                                    <m:t>𝑖</m:t>
                                  </m:r>
                                </m:sub>
                              </m:sSub>
                            </m:e>
                          </m:d>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𝑍</m:t>
                              </m:r>
                            </m:e>
                            <m:sub>
                              <m:r>
                                <a:rPr lang="es-CO" i="1">
                                  <a:latin typeface="Cambria Math" panose="02040503050406030204" pitchFamily="18" charset="0"/>
                                </a:rPr>
                                <m:t>𝑅𝐴𝑖</m:t>
                              </m:r>
                            </m:sub>
                          </m:sSub>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𝑈𝑎𝑝</m:t>
                              </m:r>
                            </m:e>
                            <m:sub>
                              <m:r>
                                <a:rPr lang="es-CO" i="1">
                                  <a:latin typeface="Cambria Math" panose="02040503050406030204" pitchFamily="18" charset="0"/>
                                </a:rPr>
                                <m:t>𝑖</m:t>
                              </m:r>
                            </m:sub>
                          </m:sSub>
                        </m:num>
                        <m:den>
                          <m:sSub>
                            <m:sSubPr>
                              <m:ctrlPr>
                                <a:rPr lang="es-CO" i="1">
                                  <a:latin typeface="Cambria Math" panose="02040503050406030204" pitchFamily="18" charset="0"/>
                                </a:rPr>
                              </m:ctrlPr>
                            </m:sSubPr>
                            <m:e>
                              <m:r>
                                <a:rPr lang="es-CO" i="1">
                                  <a:latin typeface="Cambria Math" panose="02040503050406030204" pitchFamily="18" charset="0"/>
                                </a:rPr>
                                <m:t>𝑈𝑛𝑝</m:t>
                              </m:r>
                            </m:e>
                            <m:sub>
                              <m:r>
                                <a:rPr lang="es-CO" i="1">
                                  <a:latin typeface="Cambria Math" panose="02040503050406030204" pitchFamily="18" charset="0"/>
                                </a:rPr>
                                <m:t>𝑖</m:t>
                              </m:r>
                            </m:sub>
                          </m:sSub>
                        </m:den>
                      </m:f>
                    </m:oMath>
                  </m:oMathPara>
                </a14:m>
                <a:endParaRPr lang="es-CO" dirty="0"/>
              </a:p>
            </p:txBody>
          </p:sp>
        </mc:Choice>
        <mc:Fallback xmlns="">
          <p:sp>
            <p:nvSpPr>
              <p:cNvPr id="2" name="Rectángulo 1"/>
              <p:cNvSpPr>
                <a:spLocks noRot="1" noChangeAspect="1" noMove="1" noResize="1" noEditPoints="1" noAdjustHandles="1" noChangeArrowheads="1" noChangeShapeType="1" noTextEdit="1"/>
              </p:cNvSpPr>
              <p:nvPr/>
            </p:nvSpPr>
            <p:spPr>
              <a:xfrm>
                <a:off x="467544" y="2204864"/>
                <a:ext cx="4313104" cy="676724"/>
              </a:xfrm>
              <a:prstGeom prst="rect">
                <a:avLst/>
              </a:prstGeom>
              <a:blipFill>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nvPr>
            </p:nvGraphicFramePr>
            <p:xfrm>
              <a:off x="5008373" y="1858851"/>
              <a:ext cx="2967355" cy="2544191"/>
            </p:xfrm>
            <a:graphic>
              <a:graphicData uri="http://schemas.openxmlformats.org/drawingml/2006/table">
                <a:tbl>
                  <a:tblPr firstRow="1" firstCol="1" bandRow="1">
                    <a:tableStyleId>{5C22544A-7EE6-4342-B048-85BDC9FD1C3A}</a:tableStyleId>
                  </a:tblPr>
                  <a:tblGrid>
                    <a:gridCol w="1617345">
                      <a:extLst>
                        <a:ext uri="{9D8B030D-6E8A-4147-A177-3AD203B41FA5}">
                          <a16:colId xmlns:a16="http://schemas.microsoft.com/office/drawing/2014/main" val="2753398870"/>
                        </a:ext>
                      </a:extLst>
                    </a:gridCol>
                    <a:gridCol w="1350010">
                      <a:extLst>
                        <a:ext uri="{9D8B030D-6E8A-4147-A177-3AD203B41FA5}">
                          <a16:colId xmlns:a16="http://schemas.microsoft.com/office/drawing/2014/main" val="314854588"/>
                        </a:ext>
                      </a:extLst>
                    </a:gridCol>
                  </a:tblGrid>
                  <a:tr h="0">
                    <a:tc>
                      <a:txBody>
                        <a:bodyPr/>
                        <a:lstStyle/>
                        <a:p>
                          <a:pPr algn="ctr">
                            <a:lnSpc>
                              <a:spcPct val="107000"/>
                            </a:lnSpc>
                            <a:spcAft>
                              <a:spcPts val="0"/>
                            </a:spcAft>
                          </a:pPr>
                          <a:r>
                            <a:rPr lang="es-CO" sz="1200">
                              <a:effectLst/>
                            </a:rPr>
                            <a:t>Año Calendario</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a:effectLst/>
                            </a:rPr>
                            <a:t>Z</a:t>
                          </a:r>
                          <a:r>
                            <a:rPr lang="es-CO" sz="1200" baseline="-25000">
                              <a:effectLst/>
                            </a:rPr>
                            <a:t>Li</a:t>
                          </a:r>
                          <a:r>
                            <a:rPr lang="es-CO" sz="1200">
                              <a:effectLst/>
                            </a:rPr>
                            <a:t> a aplicar</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5905104"/>
                      </a:ext>
                    </a:extLst>
                  </a:tr>
                  <a:tr h="0">
                    <a:tc>
                      <a:txBody>
                        <a:bodyPr/>
                        <a:lstStyle/>
                        <a:p>
                          <a:pPr algn="ctr">
                            <a:lnSpc>
                              <a:spcPct val="107000"/>
                            </a:lnSpc>
                            <a:spcAft>
                              <a:spcPts val="0"/>
                            </a:spcAft>
                          </a:pPr>
                          <a:r>
                            <a:rPr lang="es-CO" sz="1200">
                              <a:effectLst/>
                            </a:rPr>
                            <a:t>2017</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6850261"/>
                      </a:ext>
                    </a:extLst>
                  </a:tr>
                  <a:tr h="0">
                    <a:tc>
                      <a:txBody>
                        <a:bodyPr/>
                        <a:lstStyle/>
                        <a:p>
                          <a:pPr algn="ctr">
                            <a:lnSpc>
                              <a:spcPct val="107000"/>
                            </a:lnSpc>
                            <a:spcAft>
                              <a:spcPts val="0"/>
                            </a:spcAft>
                          </a:pPr>
                          <a:r>
                            <a:rPr lang="es-CO" sz="1200">
                              <a:effectLst/>
                            </a:rPr>
                            <a:t>2018</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56279352"/>
                      </a:ext>
                    </a:extLst>
                  </a:tr>
                  <a:tr h="0">
                    <a:tc>
                      <a:txBody>
                        <a:bodyPr/>
                        <a:lstStyle/>
                        <a:p>
                          <a:pPr algn="ctr">
                            <a:lnSpc>
                              <a:spcPct val="107000"/>
                            </a:lnSpc>
                            <a:spcAft>
                              <a:spcPts val="0"/>
                            </a:spcAft>
                          </a:pPr>
                          <a:r>
                            <a:rPr lang="es-CO" sz="1200">
                              <a:effectLst/>
                            </a:rPr>
                            <a:t>2019</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51720369"/>
                      </a:ext>
                    </a:extLst>
                  </a:tr>
                  <a:tr h="46893">
                    <a:tc>
                      <a:txBody>
                        <a:bodyPr/>
                        <a:lstStyle/>
                        <a:p>
                          <a:pPr algn="ctr">
                            <a:lnSpc>
                              <a:spcPct val="107000"/>
                            </a:lnSpc>
                            <a:spcAft>
                              <a:spcPts val="0"/>
                            </a:spcAft>
                          </a:pPr>
                          <a:r>
                            <a:rPr lang="es-CO" sz="1200">
                              <a:effectLst/>
                            </a:rPr>
                            <a:t>2020</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2855302"/>
                      </a:ext>
                    </a:extLst>
                  </a:tr>
                  <a:tr h="0">
                    <a:tc>
                      <a:txBody>
                        <a:bodyPr/>
                        <a:lstStyle/>
                        <a:p>
                          <a:pPr algn="ctr">
                            <a:lnSpc>
                              <a:spcPct val="107000"/>
                            </a:lnSpc>
                            <a:spcAft>
                              <a:spcPts val="0"/>
                            </a:spcAft>
                          </a:pPr>
                          <a:r>
                            <a:rPr lang="es-CO" sz="1200">
                              <a:effectLst/>
                            </a:rPr>
                            <a:t>2021</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45383295"/>
                      </a:ext>
                    </a:extLst>
                  </a:tr>
                  <a:tr h="0">
                    <a:tc>
                      <a:txBody>
                        <a:bodyPr/>
                        <a:lstStyle/>
                        <a:p>
                          <a:pPr algn="ctr">
                            <a:lnSpc>
                              <a:spcPct val="107000"/>
                            </a:lnSpc>
                            <a:spcAft>
                              <a:spcPts val="0"/>
                            </a:spcAft>
                          </a:pPr>
                          <a:r>
                            <a:rPr lang="es-CO" sz="1200">
                              <a:effectLst/>
                            </a:rPr>
                            <a:t>2022</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1/7</a:t>
                          </a:r>
                          <a:r>
                            <a:rPr lang="es-CO" sz="1200">
                              <a:effectLst/>
                            </a:rPr>
                            <a:t>*</a:t>
                          </a:r>
                          <a14:m>
                            <m:oMath xmlns:m="http://schemas.openxmlformats.org/officeDocument/2006/math">
                              <m:sSub>
                                <m:sSubPr>
                                  <m:ctrlPr>
                                    <a:rPr lang="es-CO" sz="1200" i="1">
                                      <a:effectLst/>
                                      <a:latin typeface="Cambria Math" panose="02040503050406030204" pitchFamily="18" charset="0"/>
                                    </a:rPr>
                                  </m:ctrlPr>
                                </m:sSubPr>
                                <m:e>
                                  <m:r>
                                    <a:rPr lang="es-CO" sz="1200">
                                      <a:effectLst/>
                                      <a:latin typeface="Cambria Math" panose="02040503050406030204" pitchFamily="18" charset="0"/>
                                    </a:rPr>
                                    <m:t>𝑍</m:t>
                                  </m:r>
                                </m:e>
                                <m:sub>
                                  <m:r>
                                    <a:rPr lang="es-CO" sz="1200">
                                      <a:effectLst/>
                                      <a:latin typeface="Cambria Math" panose="02040503050406030204" pitchFamily="18" charset="0"/>
                                    </a:rPr>
                                    <m:t>𝑅𝐴𝑖</m:t>
                                  </m:r>
                                </m:sub>
                              </m:sSub>
                            </m:oMath>
                          </a14:m>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95560871"/>
                      </a:ext>
                    </a:extLst>
                  </a:tr>
                  <a:tr h="0">
                    <a:tc>
                      <a:txBody>
                        <a:bodyPr/>
                        <a:lstStyle/>
                        <a:p>
                          <a:pPr algn="ctr">
                            <a:lnSpc>
                              <a:spcPct val="107000"/>
                            </a:lnSpc>
                            <a:spcAft>
                              <a:spcPts val="0"/>
                            </a:spcAft>
                          </a:pPr>
                          <a:r>
                            <a:rPr lang="es-CO" sz="1200">
                              <a:effectLst/>
                            </a:rPr>
                            <a:t>2023</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2/7</a:t>
                          </a:r>
                          <a:r>
                            <a:rPr lang="es-CO" sz="1200">
                              <a:effectLst/>
                            </a:rPr>
                            <a:t>*</a:t>
                          </a:r>
                          <a14:m>
                            <m:oMath xmlns:m="http://schemas.openxmlformats.org/officeDocument/2006/math">
                              <m:sSub>
                                <m:sSubPr>
                                  <m:ctrlPr>
                                    <a:rPr lang="es-CO" sz="1200" i="1">
                                      <a:effectLst/>
                                      <a:latin typeface="Cambria Math" panose="02040503050406030204" pitchFamily="18" charset="0"/>
                                    </a:rPr>
                                  </m:ctrlPr>
                                </m:sSubPr>
                                <m:e>
                                  <m:r>
                                    <a:rPr lang="es-CO" sz="1200">
                                      <a:effectLst/>
                                      <a:latin typeface="Cambria Math" panose="02040503050406030204" pitchFamily="18" charset="0"/>
                                    </a:rPr>
                                    <m:t>𝑍</m:t>
                                  </m:r>
                                </m:e>
                                <m:sub>
                                  <m:r>
                                    <a:rPr lang="es-CO" sz="1200">
                                      <a:effectLst/>
                                      <a:latin typeface="Cambria Math" panose="02040503050406030204" pitchFamily="18" charset="0"/>
                                    </a:rPr>
                                    <m:t>𝑅𝐴𝑖</m:t>
                                  </m:r>
                                </m:sub>
                              </m:sSub>
                            </m:oMath>
                          </a14:m>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476710"/>
                      </a:ext>
                    </a:extLst>
                  </a:tr>
                  <a:tr h="0">
                    <a:tc>
                      <a:txBody>
                        <a:bodyPr/>
                        <a:lstStyle/>
                        <a:p>
                          <a:pPr algn="ctr">
                            <a:lnSpc>
                              <a:spcPct val="107000"/>
                            </a:lnSpc>
                            <a:spcAft>
                              <a:spcPts val="0"/>
                            </a:spcAft>
                          </a:pPr>
                          <a:r>
                            <a:rPr lang="es-CO" sz="1200">
                              <a:effectLst/>
                            </a:rPr>
                            <a:t>2024</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3/7</a:t>
                          </a:r>
                          <a:r>
                            <a:rPr lang="es-CO" sz="1200">
                              <a:effectLst/>
                            </a:rPr>
                            <a:t>*</a:t>
                          </a:r>
                          <a14:m>
                            <m:oMath xmlns:m="http://schemas.openxmlformats.org/officeDocument/2006/math">
                              <m:sSub>
                                <m:sSubPr>
                                  <m:ctrlPr>
                                    <a:rPr lang="es-CO" sz="1200" i="1">
                                      <a:effectLst/>
                                      <a:latin typeface="Cambria Math" panose="02040503050406030204" pitchFamily="18" charset="0"/>
                                    </a:rPr>
                                  </m:ctrlPr>
                                </m:sSubPr>
                                <m:e>
                                  <m:r>
                                    <a:rPr lang="es-CO" sz="1200">
                                      <a:effectLst/>
                                      <a:latin typeface="Cambria Math" panose="02040503050406030204" pitchFamily="18" charset="0"/>
                                    </a:rPr>
                                    <m:t>𝑍</m:t>
                                  </m:r>
                                </m:e>
                                <m:sub>
                                  <m:r>
                                    <a:rPr lang="es-CO" sz="1200">
                                      <a:effectLst/>
                                      <a:latin typeface="Cambria Math" panose="02040503050406030204" pitchFamily="18" charset="0"/>
                                    </a:rPr>
                                    <m:t>𝑅𝐴𝑖</m:t>
                                  </m:r>
                                </m:sub>
                              </m:sSub>
                            </m:oMath>
                          </a14:m>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03044989"/>
                      </a:ext>
                    </a:extLst>
                  </a:tr>
                  <a:tr h="0">
                    <a:tc>
                      <a:txBody>
                        <a:bodyPr/>
                        <a:lstStyle/>
                        <a:p>
                          <a:pPr algn="ctr">
                            <a:lnSpc>
                              <a:spcPct val="107000"/>
                            </a:lnSpc>
                            <a:spcAft>
                              <a:spcPts val="0"/>
                            </a:spcAft>
                          </a:pPr>
                          <a:r>
                            <a:rPr lang="es-CO" sz="1200">
                              <a:effectLst/>
                            </a:rPr>
                            <a:t>2025</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4/7</a:t>
                          </a:r>
                          <a:r>
                            <a:rPr lang="es-CO" sz="1200">
                              <a:effectLst/>
                            </a:rPr>
                            <a:t>*</a:t>
                          </a:r>
                          <a14:m>
                            <m:oMath xmlns:m="http://schemas.openxmlformats.org/officeDocument/2006/math">
                              <m:sSub>
                                <m:sSubPr>
                                  <m:ctrlPr>
                                    <a:rPr lang="es-CO" sz="1200" i="1">
                                      <a:effectLst/>
                                      <a:latin typeface="Cambria Math" panose="02040503050406030204" pitchFamily="18" charset="0"/>
                                    </a:rPr>
                                  </m:ctrlPr>
                                </m:sSubPr>
                                <m:e>
                                  <m:r>
                                    <a:rPr lang="es-CO" sz="1200">
                                      <a:effectLst/>
                                      <a:latin typeface="Cambria Math" panose="02040503050406030204" pitchFamily="18" charset="0"/>
                                    </a:rPr>
                                    <m:t>𝑍</m:t>
                                  </m:r>
                                </m:e>
                                <m:sub>
                                  <m:r>
                                    <a:rPr lang="es-CO" sz="1200">
                                      <a:effectLst/>
                                      <a:latin typeface="Cambria Math" panose="02040503050406030204" pitchFamily="18" charset="0"/>
                                    </a:rPr>
                                    <m:t>𝑅𝐴𝑖</m:t>
                                  </m:r>
                                </m:sub>
                              </m:sSub>
                            </m:oMath>
                          </a14:m>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51336596"/>
                      </a:ext>
                    </a:extLst>
                  </a:tr>
                  <a:tr h="0">
                    <a:tc>
                      <a:txBody>
                        <a:bodyPr/>
                        <a:lstStyle/>
                        <a:p>
                          <a:pPr algn="ctr">
                            <a:lnSpc>
                              <a:spcPct val="107000"/>
                            </a:lnSpc>
                            <a:spcAft>
                              <a:spcPts val="0"/>
                            </a:spcAft>
                          </a:pPr>
                          <a:r>
                            <a:rPr lang="es-CO" sz="1200">
                              <a:effectLst/>
                            </a:rPr>
                            <a:t>2026</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5/7</a:t>
                          </a:r>
                          <a:r>
                            <a:rPr lang="es-CO" sz="1200">
                              <a:effectLst/>
                            </a:rPr>
                            <a:t>*</a:t>
                          </a:r>
                          <a14:m>
                            <m:oMath xmlns:m="http://schemas.openxmlformats.org/officeDocument/2006/math">
                              <m:sSub>
                                <m:sSubPr>
                                  <m:ctrlPr>
                                    <a:rPr lang="es-CO" sz="1200" i="1">
                                      <a:effectLst/>
                                      <a:latin typeface="Cambria Math" panose="02040503050406030204" pitchFamily="18" charset="0"/>
                                    </a:rPr>
                                  </m:ctrlPr>
                                </m:sSubPr>
                                <m:e>
                                  <m:r>
                                    <a:rPr lang="es-CO" sz="1200">
                                      <a:effectLst/>
                                      <a:latin typeface="Cambria Math" panose="02040503050406030204" pitchFamily="18" charset="0"/>
                                    </a:rPr>
                                    <m:t>𝑍</m:t>
                                  </m:r>
                                </m:e>
                                <m:sub>
                                  <m:r>
                                    <a:rPr lang="es-CO" sz="1200">
                                      <a:effectLst/>
                                      <a:latin typeface="Cambria Math" panose="02040503050406030204" pitchFamily="18" charset="0"/>
                                    </a:rPr>
                                    <m:t>𝑅𝐴𝑖</m:t>
                                  </m:r>
                                </m:sub>
                              </m:sSub>
                            </m:oMath>
                          </a14:m>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4343223"/>
                      </a:ext>
                    </a:extLst>
                  </a:tr>
                  <a:tr h="0">
                    <a:tc>
                      <a:txBody>
                        <a:bodyPr/>
                        <a:lstStyle/>
                        <a:p>
                          <a:pPr algn="ctr">
                            <a:lnSpc>
                              <a:spcPct val="107000"/>
                            </a:lnSpc>
                            <a:spcAft>
                              <a:spcPts val="0"/>
                            </a:spcAft>
                          </a:pPr>
                          <a:r>
                            <a:rPr lang="es-CO" sz="1200">
                              <a:effectLst/>
                            </a:rPr>
                            <a:t>2027</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6/7</a:t>
                          </a:r>
                          <a:r>
                            <a:rPr lang="es-CO" sz="1200">
                              <a:effectLst/>
                            </a:rPr>
                            <a:t>*</a:t>
                          </a:r>
                          <a14:m>
                            <m:oMath xmlns:m="http://schemas.openxmlformats.org/officeDocument/2006/math">
                              <m:sSub>
                                <m:sSubPr>
                                  <m:ctrlPr>
                                    <a:rPr lang="es-CO" sz="1200" i="1">
                                      <a:effectLst/>
                                      <a:latin typeface="Cambria Math" panose="02040503050406030204" pitchFamily="18" charset="0"/>
                                    </a:rPr>
                                  </m:ctrlPr>
                                </m:sSubPr>
                                <m:e>
                                  <m:r>
                                    <a:rPr lang="es-CO" sz="1200">
                                      <a:effectLst/>
                                      <a:latin typeface="Cambria Math" panose="02040503050406030204" pitchFamily="18" charset="0"/>
                                    </a:rPr>
                                    <m:t>𝑍</m:t>
                                  </m:r>
                                </m:e>
                                <m:sub>
                                  <m:r>
                                    <a:rPr lang="es-CO" sz="1200">
                                      <a:effectLst/>
                                      <a:latin typeface="Cambria Math" panose="02040503050406030204" pitchFamily="18" charset="0"/>
                                    </a:rPr>
                                    <m:t>𝑅𝐴𝑖</m:t>
                                  </m:r>
                                </m:sub>
                              </m:sSub>
                            </m:oMath>
                          </a14:m>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49565206"/>
                      </a:ext>
                    </a:extLst>
                  </a:tr>
                  <a:tr h="0">
                    <a:tc>
                      <a:txBody>
                        <a:bodyPr/>
                        <a:lstStyle/>
                        <a:p>
                          <a:pPr algn="ctr">
                            <a:lnSpc>
                              <a:spcPct val="107000"/>
                            </a:lnSpc>
                            <a:spcAft>
                              <a:spcPts val="0"/>
                            </a:spcAft>
                          </a:pPr>
                          <a:r>
                            <a:rPr lang="es-CO" sz="1200">
                              <a:effectLst/>
                            </a:rPr>
                            <a:t>2028</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Régimen regular</a:t>
                          </a:r>
                          <a:endParaRPr lang="es-CO"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86656060"/>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399285015"/>
                  </p:ext>
                </p:extLst>
              </p:nvPr>
            </p:nvGraphicFramePr>
            <p:xfrm>
              <a:off x="5008373" y="1858851"/>
              <a:ext cx="2967355" cy="2419547"/>
            </p:xfrm>
            <a:graphic>
              <a:graphicData uri="http://schemas.openxmlformats.org/drawingml/2006/table">
                <a:tbl>
                  <a:tblPr firstRow="1" firstCol="1" bandRow="1">
                    <a:tableStyleId>{5C22544A-7EE6-4342-B048-85BDC9FD1C3A}</a:tableStyleId>
                  </a:tblPr>
                  <a:tblGrid>
                    <a:gridCol w="1617345">
                      <a:extLst>
                        <a:ext uri="{9D8B030D-6E8A-4147-A177-3AD203B41FA5}">
                          <a16:colId xmlns:a16="http://schemas.microsoft.com/office/drawing/2014/main" val="2753398870"/>
                        </a:ext>
                      </a:extLst>
                    </a:gridCol>
                    <a:gridCol w="1350010">
                      <a:extLst>
                        <a:ext uri="{9D8B030D-6E8A-4147-A177-3AD203B41FA5}">
                          <a16:colId xmlns:a16="http://schemas.microsoft.com/office/drawing/2014/main" val="314854588"/>
                        </a:ext>
                      </a:extLst>
                    </a:gridCol>
                  </a:tblGrid>
                  <a:tr h="186119">
                    <a:tc>
                      <a:txBody>
                        <a:bodyPr/>
                        <a:lstStyle/>
                        <a:p>
                          <a:pPr algn="ctr">
                            <a:lnSpc>
                              <a:spcPct val="107000"/>
                            </a:lnSpc>
                            <a:spcAft>
                              <a:spcPts val="0"/>
                            </a:spcAft>
                          </a:pPr>
                          <a:r>
                            <a:rPr lang="es-CO" sz="1200">
                              <a:effectLst/>
                            </a:rPr>
                            <a:t>Año Calendario</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a:effectLst/>
                            </a:rPr>
                            <a:t>Z</a:t>
                          </a:r>
                          <a:r>
                            <a:rPr lang="es-CO" sz="1200" baseline="-25000">
                              <a:effectLst/>
                            </a:rPr>
                            <a:t>Li</a:t>
                          </a:r>
                          <a:r>
                            <a:rPr lang="es-CO" sz="1200">
                              <a:effectLst/>
                            </a:rPr>
                            <a:t> a aplicar</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5905104"/>
                      </a:ext>
                    </a:extLst>
                  </a:tr>
                  <a:tr h="186119">
                    <a:tc>
                      <a:txBody>
                        <a:bodyPr/>
                        <a:lstStyle/>
                        <a:p>
                          <a:pPr algn="ctr">
                            <a:lnSpc>
                              <a:spcPct val="107000"/>
                            </a:lnSpc>
                            <a:spcAft>
                              <a:spcPts val="0"/>
                            </a:spcAft>
                          </a:pPr>
                          <a:r>
                            <a:rPr lang="es-CO" sz="1200">
                              <a:effectLst/>
                            </a:rPr>
                            <a:t>2017</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6850261"/>
                      </a:ext>
                    </a:extLst>
                  </a:tr>
                  <a:tr h="186119">
                    <a:tc>
                      <a:txBody>
                        <a:bodyPr/>
                        <a:lstStyle/>
                        <a:p>
                          <a:pPr algn="ctr">
                            <a:lnSpc>
                              <a:spcPct val="107000"/>
                            </a:lnSpc>
                            <a:spcAft>
                              <a:spcPts val="0"/>
                            </a:spcAft>
                          </a:pPr>
                          <a:r>
                            <a:rPr lang="es-CO" sz="1200">
                              <a:effectLst/>
                            </a:rPr>
                            <a:t>2018</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56279352"/>
                      </a:ext>
                    </a:extLst>
                  </a:tr>
                  <a:tr h="186119">
                    <a:tc>
                      <a:txBody>
                        <a:bodyPr/>
                        <a:lstStyle/>
                        <a:p>
                          <a:pPr algn="ctr">
                            <a:lnSpc>
                              <a:spcPct val="107000"/>
                            </a:lnSpc>
                            <a:spcAft>
                              <a:spcPts val="0"/>
                            </a:spcAft>
                          </a:pPr>
                          <a:r>
                            <a:rPr lang="es-CO" sz="1200">
                              <a:effectLst/>
                            </a:rPr>
                            <a:t>2019</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51720369"/>
                      </a:ext>
                    </a:extLst>
                  </a:tr>
                  <a:tr h="186119">
                    <a:tc>
                      <a:txBody>
                        <a:bodyPr/>
                        <a:lstStyle/>
                        <a:p>
                          <a:pPr algn="ctr">
                            <a:lnSpc>
                              <a:spcPct val="107000"/>
                            </a:lnSpc>
                            <a:spcAft>
                              <a:spcPts val="0"/>
                            </a:spcAft>
                          </a:pPr>
                          <a:r>
                            <a:rPr lang="es-CO" sz="1200">
                              <a:effectLst/>
                            </a:rPr>
                            <a:t>2020</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2855302"/>
                      </a:ext>
                    </a:extLst>
                  </a:tr>
                  <a:tr h="186119">
                    <a:tc>
                      <a:txBody>
                        <a:bodyPr/>
                        <a:lstStyle/>
                        <a:p>
                          <a:pPr algn="ctr">
                            <a:lnSpc>
                              <a:spcPct val="107000"/>
                            </a:lnSpc>
                            <a:spcAft>
                              <a:spcPts val="0"/>
                            </a:spcAft>
                          </a:pPr>
                          <a:r>
                            <a:rPr lang="es-CO" sz="1200">
                              <a:effectLst/>
                            </a:rPr>
                            <a:t>2021</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100">
                              <a:effectLst/>
                            </a:rPr>
                            <a:t>0%</a:t>
                          </a:r>
                          <a:endParaRPr lang="es-C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45383295"/>
                      </a:ext>
                    </a:extLst>
                  </a:tr>
                  <a:tr h="186119">
                    <a:tc>
                      <a:txBody>
                        <a:bodyPr/>
                        <a:lstStyle/>
                        <a:p>
                          <a:pPr algn="ctr">
                            <a:lnSpc>
                              <a:spcPct val="107000"/>
                            </a:lnSpc>
                            <a:spcAft>
                              <a:spcPts val="0"/>
                            </a:spcAft>
                          </a:pPr>
                          <a:r>
                            <a:rPr lang="es-CO" sz="1200">
                              <a:effectLst/>
                            </a:rPr>
                            <a:t>2022</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a:p>
                      </a:txBody>
                      <a:tcPr marL="68580" marR="68580" marT="0" marB="0">
                        <a:blipFill>
                          <a:blip r:embed="rId3"/>
                          <a:stretch>
                            <a:fillRect l="-120270" t="-633333" r="-1802" b="-666667"/>
                          </a:stretch>
                        </a:blipFill>
                      </a:tcPr>
                    </a:tc>
                    <a:extLst>
                      <a:ext uri="{0D108BD9-81ED-4DB2-BD59-A6C34878D82A}">
                        <a16:rowId xmlns:a16="http://schemas.microsoft.com/office/drawing/2014/main" val="695560871"/>
                      </a:ext>
                    </a:extLst>
                  </a:tr>
                  <a:tr h="186119">
                    <a:tc>
                      <a:txBody>
                        <a:bodyPr/>
                        <a:lstStyle/>
                        <a:p>
                          <a:pPr algn="ctr">
                            <a:lnSpc>
                              <a:spcPct val="107000"/>
                            </a:lnSpc>
                            <a:spcAft>
                              <a:spcPts val="0"/>
                            </a:spcAft>
                          </a:pPr>
                          <a:r>
                            <a:rPr lang="es-CO" sz="1200">
                              <a:effectLst/>
                            </a:rPr>
                            <a:t>2023</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a:p>
                      </a:txBody>
                      <a:tcPr marL="68580" marR="68580" marT="0" marB="0">
                        <a:blipFill>
                          <a:blip r:embed="rId3"/>
                          <a:stretch>
                            <a:fillRect l="-120270" t="-709677" r="-1802" b="-545161"/>
                          </a:stretch>
                        </a:blipFill>
                      </a:tcPr>
                    </a:tc>
                    <a:extLst>
                      <a:ext uri="{0D108BD9-81ED-4DB2-BD59-A6C34878D82A}">
                        <a16:rowId xmlns:a16="http://schemas.microsoft.com/office/drawing/2014/main" val="83476710"/>
                      </a:ext>
                    </a:extLst>
                  </a:tr>
                  <a:tr h="186119">
                    <a:tc>
                      <a:txBody>
                        <a:bodyPr/>
                        <a:lstStyle/>
                        <a:p>
                          <a:pPr algn="ctr">
                            <a:lnSpc>
                              <a:spcPct val="107000"/>
                            </a:lnSpc>
                            <a:spcAft>
                              <a:spcPts val="0"/>
                            </a:spcAft>
                          </a:pPr>
                          <a:r>
                            <a:rPr lang="es-CO" sz="1200">
                              <a:effectLst/>
                            </a:rPr>
                            <a:t>2024</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a:p>
                      </a:txBody>
                      <a:tcPr marL="68580" marR="68580" marT="0" marB="0">
                        <a:blipFill>
                          <a:blip r:embed="rId3"/>
                          <a:stretch>
                            <a:fillRect l="-120270" t="-809677" r="-1802" b="-445161"/>
                          </a:stretch>
                        </a:blipFill>
                      </a:tcPr>
                    </a:tc>
                    <a:extLst>
                      <a:ext uri="{0D108BD9-81ED-4DB2-BD59-A6C34878D82A}">
                        <a16:rowId xmlns:a16="http://schemas.microsoft.com/office/drawing/2014/main" val="2703044989"/>
                      </a:ext>
                    </a:extLst>
                  </a:tr>
                  <a:tr h="186119">
                    <a:tc>
                      <a:txBody>
                        <a:bodyPr/>
                        <a:lstStyle/>
                        <a:p>
                          <a:pPr algn="ctr">
                            <a:lnSpc>
                              <a:spcPct val="107000"/>
                            </a:lnSpc>
                            <a:spcAft>
                              <a:spcPts val="0"/>
                            </a:spcAft>
                          </a:pPr>
                          <a:r>
                            <a:rPr lang="es-CO" sz="1200">
                              <a:effectLst/>
                            </a:rPr>
                            <a:t>2025</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a:p>
                      </a:txBody>
                      <a:tcPr marL="68580" marR="68580" marT="0" marB="0">
                        <a:blipFill>
                          <a:blip r:embed="rId3"/>
                          <a:stretch>
                            <a:fillRect l="-120270" t="-940000" r="-1802" b="-360000"/>
                          </a:stretch>
                        </a:blipFill>
                      </a:tcPr>
                    </a:tc>
                    <a:extLst>
                      <a:ext uri="{0D108BD9-81ED-4DB2-BD59-A6C34878D82A}">
                        <a16:rowId xmlns:a16="http://schemas.microsoft.com/office/drawing/2014/main" val="1051336596"/>
                      </a:ext>
                    </a:extLst>
                  </a:tr>
                  <a:tr h="186119">
                    <a:tc>
                      <a:txBody>
                        <a:bodyPr/>
                        <a:lstStyle/>
                        <a:p>
                          <a:pPr algn="ctr">
                            <a:lnSpc>
                              <a:spcPct val="107000"/>
                            </a:lnSpc>
                            <a:spcAft>
                              <a:spcPts val="0"/>
                            </a:spcAft>
                          </a:pPr>
                          <a:r>
                            <a:rPr lang="es-CO" sz="1200">
                              <a:effectLst/>
                            </a:rPr>
                            <a:t>2026</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a:p>
                      </a:txBody>
                      <a:tcPr marL="68580" marR="68580" marT="0" marB="0">
                        <a:blipFill>
                          <a:blip r:embed="rId3"/>
                          <a:stretch>
                            <a:fillRect l="-120270" t="-1006452" r="-1802" b="-248387"/>
                          </a:stretch>
                        </a:blipFill>
                      </a:tcPr>
                    </a:tc>
                    <a:extLst>
                      <a:ext uri="{0D108BD9-81ED-4DB2-BD59-A6C34878D82A}">
                        <a16:rowId xmlns:a16="http://schemas.microsoft.com/office/drawing/2014/main" val="534343223"/>
                      </a:ext>
                    </a:extLst>
                  </a:tr>
                  <a:tr h="186119">
                    <a:tc>
                      <a:txBody>
                        <a:bodyPr/>
                        <a:lstStyle/>
                        <a:p>
                          <a:pPr algn="ctr">
                            <a:lnSpc>
                              <a:spcPct val="107000"/>
                            </a:lnSpc>
                            <a:spcAft>
                              <a:spcPts val="0"/>
                            </a:spcAft>
                          </a:pPr>
                          <a:r>
                            <a:rPr lang="es-CO" sz="1200">
                              <a:effectLst/>
                            </a:rPr>
                            <a:t>2027</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a:p>
                      </a:txBody>
                      <a:tcPr marL="68580" marR="68580" marT="0" marB="0">
                        <a:blipFill>
                          <a:blip r:embed="rId3"/>
                          <a:stretch>
                            <a:fillRect l="-120270" t="-1143333" r="-1802" b="-156667"/>
                          </a:stretch>
                        </a:blipFill>
                      </a:tcPr>
                    </a:tc>
                    <a:extLst>
                      <a:ext uri="{0D108BD9-81ED-4DB2-BD59-A6C34878D82A}">
                        <a16:rowId xmlns:a16="http://schemas.microsoft.com/office/drawing/2014/main" val="1549565206"/>
                      </a:ext>
                    </a:extLst>
                  </a:tr>
                  <a:tr h="186119">
                    <a:tc>
                      <a:txBody>
                        <a:bodyPr/>
                        <a:lstStyle/>
                        <a:p>
                          <a:pPr algn="ctr">
                            <a:lnSpc>
                              <a:spcPct val="107000"/>
                            </a:lnSpc>
                            <a:spcAft>
                              <a:spcPts val="0"/>
                            </a:spcAft>
                          </a:pPr>
                          <a:r>
                            <a:rPr lang="es-CO" sz="1200">
                              <a:effectLst/>
                            </a:rPr>
                            <a:t>2028</a:t>
                          </a:r>
                          <a:endParaRPr lang="es-C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07000"/>
                            </a:lnSpc>
                            <a:spcAft>
                              <a:spcPts val="0"/>
                            </a:spcAft>
                          </a:pPr>
                          <a:r>
                            <a:rPr lang="es-CO" sz="1200" dirty="0">
                              <a:effectLst/>
                            </a:rPr>
                            <a:t>Régimen regular</a:t>
                          </a:r>
                          <a:endParaRPr lang="es-CO"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86656060"/>
                      </a:ext>
                    </a:extLst>
                  </a:tr>
                </a:tbl>
              </a:graphicData>
            </a:graphic>
          </p:graphicFrame>
        </mc:Fallback>
      </mc:AlternateContent>
      <p:sp>
        <p:nvSpPr>
          <p:cNvPr id="8" name="2 Marcador de contenido"/>
          <p:cNvSpPr txBox="1">
            <a:spLocks/>
          </p:cNvSpPr>
          <p:nvPr/>
        </p:nvSpPr>
        <p:spPr bwMode="auto">
          <a:xfrm>
            <a:off x="3221426" y="4489749"/>
            <a:ext cx="2502702" cy="4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buFont typeface="Arial" charset="0"/>
              <a:buChar char="•"/>
              <a:defRPr/>
            </a:pPr>
            <a:r>
              <a:rPr lang="es-CO" altLang="es-CO" sz="2000" dirty="0">
                <a:solidFill>
                  <a:srgbClr val="FF0000"/>
                </a:solidFill>
              </a:rPr>
              <a:t>Régimen Regular</a:t>
            </a:r>
          </a:p>
          <a:p>
            <a:pPr lvl="1" algn="just" eaLnBrk="1" hangingPunct="1">
              <a:buFont typeface="Arial" charset="0"/>
              <a:buChar char="–"/>
              <a:defRPr/>
            </a:pPr>
            <a:endParaRPr lang="es-CO" altLang="es-CO" sz="2000" dirty="0">
              <a:solidFill>
                <a:srgbClr val="FF0000"/>
              </a:solidFill>
            </a:endParaRPr>
          </a:p>
          <a:p>
            <a:pPr lvl="1" algn="just" eaLnBrk="1" hangingPunct="1">
              <a:buFont typeface="Arial" charset="0"/>
              <a:buChar char="–"/>
              <a:defRPr/>
            </a:pPr>
            <a:endParaRPr lang="es-CO" altLang="es-CO" sz="2000" dirty="0">
              <a:solidFill>
                <a:srgbClr val="FF0000"/>
              </a:solidFill>
            </a:endParaRPr>
          </a:p>
          <a:p>
            <a:pPr marL="457200" lvl="1" indent="0" algn="just" eaLnBrk="1" hangingPunct="1">
              <a:buFont typeface="Arial" charset="0"/>
              <a:buNone/>
              <a:defRPr/>
            </a:pPr>
            <a:br>
              <a:rPr lang="es-CO" sz="2000" dirty="0">
                <a:solidFill>
                  <a:srgbClr val="FF0000"/>
                </a:solidFill>
              </a:rPr>
            </a:br>
            <a:endParaRPr lang="es-CO" altLang="es-CO" sz="2000" dirty="0">
              <a:solidFill>
                <a:srgbClr val="FF0000"/>
              </a:solidFill>
            </a:endParaRPr>
          </a:p>
          <a:p>
            <a:pPr lvl="1" algn="just" eaLnBrk="1" hangingPunct="1">
              <a:buFont typeface="Arial" charset="0"/>
              <a:buChar char="–"/>
              <a:defRPr/>
            </a:pPr>
            <a:endParaRPr lang="es-CO" altLang="es-CO" sz="2000" dirty="0">
              <a:solidFill>
                <a:srgbClr val="FF0000"/>
              </a:solidFill>
            </a:endParaRPr>
          </a:p>
        </p:txBody>
      </p:sp>
      <mc:AlternateContent xmlns:mc="http://schemas.openxmlformats.org/markup-compatibility/2006" xmlns:a14="http://schemas.microsoft.com/office/drawing/2010/main">
        <mc:Choice Requires="a14">
          <p:sp>
            <p:nvSpPr>
              <p:cNvPr id="5" name="Rectángulo 4"/>
              <p:cNvSpPr/>
              <p:nvPr/>
            </p:nvSpPr>
            <p:spPr>
              <a:xfrm>
                <a:off x="1259632" y="5229200"/>
                <a:ext cx="6840760" cy="8850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600" i="1" smtClean="0">
                              <a:latin typeface="Cambria Math" panose="02040503050406030204" pitchFamily="18" charset="0"/>
                            </a:rPr>
                          </m:ctrlPr>
                        </m:sSubPr>
                        <m:e>
                          <m:r>
                            <a:rPr lang="es-CO" sz="1600" i="1">
                              <a:latin typeface="Cambria Math" panose="02040503050406030204" pitchFamily="18" charset="0"/>
                            </a:rPr>
                            <m:t>𝑍</m:t>
                          </m:r>
                        </m:e>
                        <m:sub>
                          <m:r>
                            <a:rPr lang="es-CO" sz="1600" i="1">
                              <a:latin typeface="Cambria Math" panose="02040503050406030204" pitchFamily="18" charset="0"/>
                            </a:rPr>
                            <m:t>𝑅𝐴𝑖</m:t>
                          </m:r>
                        </m:sub>
                      </m:sSub>
                      <m:r>
                        <a:rPr lang="es-CO" sz="1600" i="0">
                          <a:latin typeface="Cambria Math" panose="02040503050406030204" pitchFamily="18" charset="0"/>
                        </a:rPr>
                        <m:t>=</m:t>
                      </m:r>
                      <m:d>
                        <m:dPr>
                          <m:ctrlPr>
                            <a:rPr lang="es-CO" sz="1600" i="1">
                              <a:latin typeface="Cambria Math" panose="02040503050406030204" pitchFamily="18" charset="0"/>
                            </a:rPr>
                          </m:ctrlPr>
                        </m:dPr>
                        <m:e>
                          <m:f>
                            <m:fPr>
                              <m:ctrlPr>
                                <a:rPr lang="es-CO" sz="1600" i="1">
                                  <a:latin typeface="Cambria Math" panose="02040503050406030204" pitchFamily="18" charset="0"/>
                                </a:rPr>
                              </m:ctrlPr>
                            </m:fPr>
                            <m:num>
                              <m:nary>
                                <m:naryPr>
                                  <m:chr m:val="∑"/>
                                  <m:limLoc m:val="undOvr"/>
                                  <m:supHide m:val="on"/>
                                  <m:ctrlPr>
                                    <a:rPr lang="es-CO" sz="1600" i="1">
                                      <a:latin typeface="Cambria Math" panose="02040503050406030204" pitchFamily="18" charset="0"/>
                                    </a:rPr>
                                  </m:ctrlPr>
                                </m:naryPr>
                                <m:sub>
                                  <m:r>
                                    <a:rPr lang="es-CO" sz="1600" i="1">
                                      <a:latin typeface="Cambria Math" panose="02040503050406030204" pitchFamily="18" charset="0"/>
                                    </a:rPr>
                                    <m:t>𝑇𝑜𝑑𝑜𝑠</m:t>
                                  </m:r>
                                  <m:r>
                                    <a:rPr lang="es-CO" sz="1600" i="0">
                                      <a:latin typeface="Cambria Math" panose="02040503050406030204" pitchFamily="18" charset="0"/>
                                    </a:rPr>
                                    <m:t> </m:t>
                                  </m:r>
                                  <m:r>
                                    <a:rPr lang="es-CO" sz="1600" i="1">
                                      <a:latin typeface="Cambria Math" panose="02040503050406030204" pitchFamily="18" charset="0"/>
                                    </a:rPr>
                                    <m:t>𝑙𝑜𝑠</m:t>
                                  </m:r>
                                  <m:r>
                                    <a:rPr lang="es-CO" sz="1600" i="0">
                                      <a:latin typeface="Cambria Math" panose="02040503050406030204" pitchFamily="18" charset="0"/>
                                    </a:rPr>
                                    <m:t> </m:t>
                                  </m:r>
                                  <m:r>
                                    <a:rPr lang="es-CO" sz="1600" i="1">
                                      <a:latin typeface="Cambria Math" panose="02040503050406030204" pitchFamily="18" charset="0"/>
                                    </a:rPr>
                                    <m:t>𝑝𝑟𝑜𝑑</m:t>
                                  </m:r>
                                </m:sub>
                                <m:sup/>
                                <m:e>
                                  <m:sSub>
                                    <m:sSubPr>
                                      <m:ctrlPr>
                                        <a:rPr lang="es-CO" sz="1600" i="1">
                                          <a:latin typeface="Cambria Math" panose="02040503050406030204" pitchFamily="18" charset="0"/>
                                        </a:rPr>
                                      </m:ctrlPr>
                                    </m:sSubPr>
                                    <m:e>
                                      <m:r>
                                        <a:rPr lang="es-CO" sz="1600" i="1">
                                          <a:latin typeface="Cambria Math" panose="02040503050406030204" pitchFamily="18" charset="0"/>
                                        </a:rPr>
                                        <m:t>𝑈𝑖𝑒𝑜𝑚𝑎𝑙</m:t>
                                      </m:r>
                                    </m:e>
                                    <m:sub>
                                      <m:r>
                                        <a:rPr lang="es-CO" sz="1600" i="1">
                                          <a:latin typeface="Cambria Math" panose="02040503050406030204" pitchFamily="18" charset="0"/>
                                        </a:rPr>
                                        <m:t>𝑖</m:t>
                                      </m:r>
                                    </m:sub>
                                  </m:sSub>
                                  <m:r>
                                    <a:rPr lang="es-CO" sz="1600" i="0">
                                      <a:latin typeface="Cambria Math" panose="02040503050406030204" pitchFamily="18" charset="0"/>
                                    </a:rPr>
                                    <m:t>−</m:t>
                                  </m:r>
                                  <m:nary>
                                    <m:naryPr>
                                      <m:chr m:val="∑"/>
                                      <m:limLoc m:val="undOvr"/>
                                      <m:supHide m:val="on"/>
                                      <m:ctrlPr>
                                        <a:rPr lang="es-CO" sz="1600" i="1">
                                          <a:latin typeface="Cambria Math" panose="02040503050406030204" pitchFamily="18" charset="0"/>
                                        </a:rPr>
                                      </m:ctrlPr>
                                    </m:naryPr>
                                    <m:sub>
                                      <m:r>
                                        <a:rPr lang="es-CO" sz="1600" i="1">
                                          <a:latin typeface="Cambria Math" panose="02040503050406030204" pitchFamily="18" charset="0"/>
                                        </a:rPr>
                                        <m:t>𝑅𝑒𝑔</m:t>
                                      </m:r>
                                      <m:r>
                                        <a:rPr lang="es-CO" sz="1600" i="0">
                                          <a:latin typeface="Cambria Math" panose="02040503050406030204" pitchFamily="18" charset="0"/>
                                        </a:rPr>
                                        <m:t> </m:t>
                                      </m:r>
                                      <m:r>
                                        <a:rPr lang="es-CO" sz="1600" i="1">
                                          <a:latin typeface="Cambria Math" panose="02040503050406030204" pitchFamily="18" charset="0"/>
                                        </a:rPr>
                                        <m:t>𝑇𝑒𝑚𝑝𝑜𝑟𝑎𝑙</m:t>
                                      </m:r>
                                    </m:sub>
                                    <m:sup/>
                                    <m:e>
                                      <m:d>
                                        <m:dPr>
                                          <m:ctrlPr>
                                            <a:rPr lang="es-CO" sz="1600" i="1">
                                              <a:latin typeface="Cambria Math" panose="02040503050406030204" pitchFamily="18" charset="0"/>
                                            </a:rPr>
                                          </m:ctrlPr>
                                        </m:dPr>
                                        <m:e>
                                          <m:d>
                                            <m:dPr>
                                              <m:begChr m:val=""/>
                                              <m:ctrlPr>
                                                <a:rPr lang="es-CO" sz="1600" i="1">
                                                  <a:latin typeface="Cambria Math" panose="02040503050406030204" pitchFamily="18" charset="0"/>
                                                </a:rPr>
                                              </m:ctrlPr>
                                            </m:dPr>
                                            <m:e>
                                              <m:sSub>
                                                <m:sSubPr>
                                                  <m:ctrlPr>
                                                    <a:rPr lang="es-CO" sz="1600" i="1">
                                                      <a:latin typeface="Cambria Math" panose="02040503050406030204" pitchFamily="18" charset="0"/>
                                                    </a:rPr>
                                                  </m:ctrlPr>
                                                </m:sSubPr>
                                                <m:e>
                                                  <m:r>
                                                    <a:rPr lang="es-CO" sz="1600" i="1">
                                                      <a:latin typeface="Cambria Math" panose="02040503050406030204" pitchFamily="18" charset="0"/>
                                                    </a:rPr>
                                                    <m:t>𝑍</m:t>
                                                  </m:r>
                                                </m:e>
                                                <m:sub>
                                                  <m:r>
                                                    <a:rPr lang="es-CO" sz="1600" i="1">
                                                      <a:latin typeface="Cambria Math" panose="02040503050406030204" pitchFamily="18" charset="0"/>
                                                    </a:rPr>
                                                    <m:t>𝐿𝑖</m:t>
                                                  </m:r>
                                                  <m:r>
                                                    <a:rPr lang="es-CO" sz="1600" i="0">
                                                      <a:latin typeface="Cambria Math" panose="02040503050406030204" pitchFamily="18" charset="0"/>
                                                    </a:rPr>
                                                    <m:t>∗</m:t>
                                                  </m:r>
                                                </m:sub>
                                              </m:sSub>
                                              <m:sSub>
                                                <m:sSubPr>
                                                  <m:ctrlPr>
                                                    <a:rPr lang="es-CO" sz="1600" i="1">
                                                      <a:latin typeface="Cambria Math" panose="02040503050406030204" pitchFamily="18" charset="0"/>
                                                    </a:rPr>
                                                  </m:ctrlPr>
                                                </m:sSubPr>
                                                <m:e>
                                                  <m:d>
                                                    <m:dPr>
                                                      <m:endChr m:val=""/>
                                                      <m:ctrlPr>
                                                        <a:rPr lang="es-CO" sz="1600" i="1">
                                                          <a:latin typeface="Cambria Math" panose="02040503050406030204" pitchFamily="18" charset="0"/>
                                                        </a:rPr>
                                                      </m:ctrlPr>
                                                    </m:dPr>
                                                    <m:e>
                                                      <m:r>
                                                        <a:rPr lang="es-CO" sz="1600" i="1">
                                                          <a:latin typeface="Cambria Math" panose="02040503050406030204" pitchFamily="18" charset="0"/>
                                                        </a:rPr>
                                                        <m:t>𝑈𝑛𝑝</m:t>
                                                      </m:r>
                                                    </m:e>
                                                  </m:d>
                                                </m:e>
                                                <m:sub>
                                                  <m:r>
                                                    <a:rPr lang="es-CO" sz="1600" i="1">
                                                      <a:latin typeface="Cambria Math" panose="02040503050406030204" pitchFamily="18" charset="0"/>
                                                    </a:rPr>
                                                    <m:t>𝑖</m:t>
                                                  </m:r>
                                                </m:sub>
                                              </m:sSub>
                                              <m:r>
                                                <a:rPr lang="es-CO" sz="1600" i="0">
                                                  <a:latin typeface="Cambria Math" panose="02040503050406030204" pitchFamily="18" charset="0"/>
                                                </a:rPr>
                                                <m:t>−</m:t>
                                              </m:r>
                                              <m:sSub>
                                                <m:sSubPr>
                                                  <m:ctrlPr>
                                                    <a:rPr lang="es-CO" sz="1600" i="1">
                                                      <a:latin typeface="Cambria Math" panose="02040503050406030204" pitchFamily="18" charset="0"/>
                                                    </a:rPr>
                                                  </m:ctrlPr>
                                                </m:sSubPr>
                                                <m:e>
                                                  <m:r>
                                                    <a:rPr lang="es-CO" sz="1600" i="1">
                                                      <a:latin typeface="Cambria Math" panose="02040503050406030204" pitchFamily="18" charset="0"/>
                                                    </a:rPr>
                                                    <m:t>𝑈𝑎𝑝</m:t>
                                                  </m:r>
                                                </m:e>
                                                <m:sub>
                                                  <m:r>
                                                    <a:rPr lang="es-CO" sz="1600" i="1">
                                                      <a:latin typeface="Cambria Math" panose="02040503050406030204" pitchFamily="18" charset="0"/>
                                                    </a:rPr>
                                                    <m:t>𝑖</m:t>
                                                  </m:r>
                                                </m:sub>
                                              </m:sSub>
                                            </m:e>
                                          </m:d>
                                        </m:e>
                                      </m:d>
                                    </m:e>
                                  </m:nary>
                                </m:e>
                              </m:nary>
                            </m:num>
                            <m:den>
                              <m:nary>
                                <m:naryPr>
                                  <m:chr m:val="∑"/>
                                  <m:limLoc m:val="undOvr"/>
                                  <m:supHide m:val="on"/>
                                  <m:ctrlPr>
                                    <a:rPr lang="es-CO" sz="1600" i="1">
                                      <a:latin typeface="Cambria Math" panose="02040503050406030204" pitchFamily="18" charset="0"/>
                                    </a:rPr>
                                  </m:ctrlPr>
                                </m:naryPr>
                                <m:sub>
                                  <m:r>
                                    <a:rPr lang="es-CO" sz="1600" i="1">
                                      <a:latin typeface="Cambria Math" panose="02040503050406030204" pitchFamily="18" charset="0"/>
                                    </a:rPr>
                                    <m:t>𝑇𝑜𝑑𝑜𝑠</m:t>
                                  </m:r>
                                  <m:r>
                                    <a:rPr lang="es-CO" sz="1600" i="0">
                                      <a:latin typeface="Cambria Math" panose="02040503050406030204" pitchFamily="18" charset="0"/>
                                    </a:rPr>
                                    <m:t> </m:t>
                                  </m:r>
                                  <m:r>
                                    <a:rPr lang="es-CO" sz="1600" i="1">
                                      <a:latin typeface="Cambria Math" panose="02040503050406030204" pitchFamily="18" charset="0"/>
                                    </a:rPr>
                                    <m:t>𝑙𝑜𝑠</m:t>
                                  </m:r>
                                  <m:r>
                                    <a:rPr lang="es-CO" sz="1600" i="0">
                                      <a:latin typeface="Cambria Math" panose="02040503050406030204" pitchFamily="18" charset="0"/>
                                    </a:rPr>
                                    <m:t> </m:t>
                                  </m:r>
                                  <m:r>
                                    <a:rPr lang="es-CO" sz="1600" i="1">
                                      <a:latin typeface="Cambria Math" panose="02040503050406030204" pitchFamily="18" charset="0"/>
                                    </a:rPr>
                                    <m:t>𝑝𝑟𝑜𝑑</m:t>
                                  </m:r>
                                </m:sub>
                                <m:sup/>
                                <m:e>
                                  <m:sSub>
                                    <m:sSubPr>
                                      <m:ctrlPr>
                                        <a:rPr lang="es-CO" sz="1600" i="1">
                                          <a:latin typeface="Cambria Math" panose="02040503050406030204" pitchFamily="18" charset="0"/>
                                        </a:rPr>
                                      </m:ctrlPr>
                                    </m:sSubPr>
                                    <m:e>
                                      <m:r>
                                        <a:rPr lang="es-CO" sz="1600" i="1">
                                          <a:latin typeface="Cambria Math" panose="02040503050406030204" pitchFamily="18" charset="0"/>
                                        </a:rPr>
                                        <m:t>𝑈𝑛𝑝</m:t>
                                      </m:r>
                                    </m:e>
                                    <m:sub>
                                      <m:r>
                                        <a:rPr lang="es-CO" sz="1600" i="1">
                                          <a:latin typeface="Cambria Math" panose="02040503050406030204" pitchFamily="18" charset="0"/>
                                        </a:rPr>
                                        <m:t>𝑖</m:t>
                                      </m:r>
                                    </m:sub>
                                  </m:sSub>
                                </m:e>
                              </m:nary>
                              <m:r>
                                <a:rPr lang="es-CO" sz="1600" i="0">
                                  <a:latin typeface="Cambria Math" panose="02040503050406030204" pitchFamily="18" charset="0"/>
                                </a:rPr>
                                <m:t>− </m:t>
                              </m:r>
                              <m:nary>
                                <m:naryPr>
                                  <m:chr m:val="∑"/>
                                  <m:limLoc m:val="undOvr"/>
                                  <m:supHide m:val="on"/>
                                  <m:ctrlPr>
                                    <a:rPr lang="es-CO" sz="1600" i="1">
                                      <a:latin typeface="Cambria Math" panose="02040503050406030204" pitchFamily="18" charset="0"/>
                                    </a:rPr>
                                  </m:ctrlPr>
                                </m:naryPr>
                                <m:sub>
                                  <m:r>
                                    <a:rPr lang="es-CO" sz="1600" i="1">
                                      <a:latin typeface="Cambria Math" panose="02040503050406030204" pitchFamily="18" charset="0"/>
                                    </a:rPr>
                                    <m:t>𝑅𝑒𝑔</m:t>
                                  </m:r>
                                  <m:r>
                                    <a:rPr lang="es-CO" sz="1600" i="0">
                                      <a:latin typeface="Cambria Math" panose="02040503050406030204" pitchFamily="18" charset="0"/>
                                    </a:rPr>
                                    <m:t> </m:t>
                                  </m:r>
                                  <m:r>
                                    <a:rPr lang="es-CO" sz="1600" i="1">
                                      <a:latin typeface="Cambria Math" panose="02040503050406030204" pitchFamily="18" charset="0"/>
                                    </a:rPr>
                                    <m:t>𝑇𝑒𝑚𝑝𝑜𝑟𝑎𝑙</m:t>
                                  </m:r>
                                </m:sub>
                                <m:sup/>
                                <m:e>
                                  <m:d>
                                    <m:dPr>
                                      <m:begChr m:val=""/>
                                      <m:ctrlPr>
                                        <a:rPr lang="es-CO" sz="1600" i="1">
                                          <a:latin typeface="Cambria Math" panose="02040503050406030204" pitchFamily="18" charset="0"/>
                                        </a:rPr>
                                      </m:ctrlPr>
                                    </m:dPr>
                                    <m:e>
                                      <m:sSub>
                                        <m:sSubPr>
                                          <m:ctrlPr>
                                            <a:rPr lang="es-CO" sz="1600" i="1">
                                              <a:latin typeface="Cambria Math" panose="02040503050406030204" pitchFamily="18" charset="0"/>
                                            </a:rPr>
                                          </m:ctrlPr>
                                        </m:sSubPr>
                                        <m:e>
                                          <m:d>
                                            <m:dPr>
                                              <m:endChr m:val=""/>
                                              <m:ctrlPr>
                                                <a:rPr lang="es-CO" sz="1600" i="1">
                                                  <a:latin typeface="Cambria Math" panose="02040503050406030204" pitchFamily="18" charset="0"/>
                                                </a:rPr>
                                              </m:ctrlPr>
                                            </m:dPr>
                                            <m:e>
                                              <m:r>
                                                <a:rPr lang="es-CO" sz="1600" i="1">
                                                  <a:latin typeface="Cambria Math" panose="02040503050406030204" pitchFamily="18" charset="0"/>
                                                </a:rPr>
                                                <m:t>𝑈𝑛𝑝</m:t>
                                              </m:r>
                                            </m:e>
                                          </m:d>
                                        </m:e>
                                        <m:sub>
                                          <m:r>
                                            <a:rPr lang="es-CO" sz="1600" i="1">
                                              <a:latin typeface="Cambria Math" panose="02040503050406030204" pitchFamily="18" charset="0"/>
                                            </a:rPr>
                                            <m:t>𝑖</m:t>
                                          </m:r>
                                        </m:sub>
                                      </m:sSub>
                                      <m:r>
                                        <a:rPr lang="es-CO" sz="1600" i="0">
                                          <a:latin typeface="Cambria Math" panose="02040503050406030204" pitchFamily="18" charset="0"/>
                                        </a:rPr>
                                        <m:t>−</m:t>
                                      </m:r>
                                      <m:sSub>
                                        <m:sSubPr>
                                          <m:ctrlPr>
                                            <a:rPr lang="es-CO" sz="1600" i="1">
                                              <a:latin typeface="Cambria Math" panose="02040503050406030204" pitchFamily="18" charset="0"/>
                                            </a:rPr>
                                          </m:ctrlPr>
                                        </m:sSubPr>
                                        <m:e>
                                          <m:r>
                                            <a:rPr lang="es-CO" sz="1600" i="1">
                                              <a:latin typeface="Cambria Math" panose="02040503050406030204" pitchFamily="18" charset="0"/>
                                            </a:rPr>
                                            <m:t>𝑈𝑎𝑝</m:t>
                                          </m:r>
                                        </m:e>
                                        <m:sub>
                                          <m:r>
                                            <a:rPr lang="es-CO" sz="1600" i="1">
                                              <a:latin typeface="Cambria Math" panose="02040503050406030204" pitchFamily="18" charset="0"/>
                                            </a:rPr>
                                            <m:t>𝑖</m:t>
                                          </m:r>
                                        </m:sub>
                                      </m:sSub>
                                    </m:e>
                                  </m:d>
                                </m:e>
                              </m:nary>
                            </m:den>
                          </m:f>
                        </m:e>
                      </m:d>
                    </m:oMath>
                  </m:oMathPara>
                </a14:m>
                <a:endParaRPr lang="es-CO" dirty="0"/>
              </a:p>
            </p:txBody>
          </p:sp>
        </mc:Choice>
        <mc:Fallback xmlns="">
          <p:sp>
            <p:nvSpPr>
              <p:cNvPr id="5" name="Rectángulo 4"/>
              <p:cNvSpPr>
                <a:spLocks noRot="1" noChangeAspect="1" noMove="1" noResize="1" noEditPoints="1" noAdjustHandles="1" noChangeArrowheads="1" noChangeShapeType="1" noTextEdit="1"/>
              </p:cNvSpPr>
              <p:nvPr/>
            </p:nvSpPr>
            <p:spPr>
              <a:xfrm>
                <a:off x="1259632" y="5229200"/>
                <a:ext cx="6840760" cy="885050"/>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67544" y="2976811"/>
                <a:ext cx="24523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panose="02040503050406030204" pitchFamily="18" charset="0"/>
                            </a:rPr>
                          </m:ctrlPr>
                        </m:sSubPr>
                        <m:e>
                          <m:r>
                            <a:rPr lang="es-CO" i="1">
                              <a:latin typeface="Cambria Math" panose="02040503050406030204" pitchFamily="18" charset="0"/>
                            </a:rPr>
                            <m:t>𝑈𝑛𝑝</m:t>
                          </m:r>
                        </m:e>
                        <m:sub>
                          <m:r>
                            <a:rPr lang="es-CO" i="1">
                              <a:latin typeface="Cambria Math" panose="02040503050406030204" pitchFamily="18" charset="0"/>
                            </a:rPr>
                            <m:t>𝑖</m:t>
                          </m:r>
                        </m:sub>
                      </m:sSub>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𝑈</m:t>
                          </m:r>
                        </m:e>
                        <m:sub>
                          <m:r>
                            <a:rPr lang="es-CO" i="1">
                              <a:latin typeface="Cambria Math" panose="02040503050406030204" pitchFamily="18" charset="0"/>
                            </a:rPr>
                            <m:t>𝑖</m:t>
                          </m:r>
                        </m:sub>
                      </m:sSub>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𝑈</m:t>
                          </m:r>
                        </m:e>
                        <m:sub>
                          <m:r>
                            <a:rPr lang="es-CO" i="1">
                              <a:latin typeface="Cambria Math" panose="02040503050406030204" pitchFamily="18" charset="0"/>
                            </a:rPr>
                            <m:t>𝑂𝑃𝑖</m:t>
                          </m:r>
                        </m:sub>
                      </m:sSub>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𝐶</m:t>
                          </m:r>
                        </m:e>
                        <m:sub>
                          <m:r>
                            <a:rPr lang="es-CO" i="1">
                              <a:latin typeface="Cambria Math" panose="02040503050406030204" pitchFamily="18" charset="0"/>
                            </a:rPr>
                            <m:t>𝑖</m:t>
                          </m:r>
                        </m:sub>
                      </m:sSub>
                    </m:oMath>
                  </m:oMathPara>
                </a14:m>
                <a:endParaRPr lang="es-CO" dirty="0"/>
              </a:p>
            </p:txBody>
          </p:sp>
        </mc:Choice>
        <mc:Fallback xmlns="">
          <p:sp>
            <p:nvSpPr>
              <p:cNvPr id="6" name="Rectángulo 5"/>
              <p:cNvSpPr>
                <a:spLocks noRot="1" noChangeAspect="1" noMove="1" noResize="1" noEditPoints="1" noAdjustHandles="1" noChangeArrowheads="1" noChangeShapeType="1" noTextEdit="1"/>
              </p:cNvSpPr>
              <p:nvPr/>
            </p:nvSpPr>
            <p:spPr>
              <a:xfrm>
                <a:off x="467544" y="2976811"/>
                <a:ext cx="2452338" cy="369332"/>
              </a:xfrm>
              <a:prstGeom prst="rect">
                <a:avLst/>
              </a:prstGeom>
              <a:blipFill>
                <a:blip r:embed="rId5"/>
                <a:stretch>
                  <a:fillRect b="-13115"/>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467544" y="3441366"/>
                <a:ext cx="34876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panose="02040503050406030204" pitchFamily="18" charset="0"/>
                            </a:rPr>
                          </m:ctrlPr>
                        </m:sSubPr>
                        <m:e>
                          <m:r>
                            <a:rPr lang="es-CO" i="1">
                              <a:latin typeface="Cambria Math" panose="02040503050406030204" pitchFamily="18" charset="0"/>
                            </a:rPr>
                            <m:t>𝑈𝑎𝑝</m:t>
                          </m:r>
                        </m:e>
                        <m:sub>
                          <m:r>
                            <a:rPr lang="es-CO" i="1">
                              <a:latin typeface="Cambria Math" panose="02040503050406030204" pitchFamily="18" charset="0"/>
                            </a:rPr>
                            <m:t>𝑖</m:t>
                          </m:r>
                        </m:sub>
                      </m:sSub>
                      <m:r>
                        <a:rPr lang="es-CO" i="0">
                          <a:latin typeface="Cambria Math" panose="02040503050406030204" pitchFamily="18" charset="0"/>
                        </a:rPr>
                        <m:t>=</m:t>
                      </m:r>
                      <m:r>
                        <m:rPr>
                          <m:sty m:val="p"/>
                        </m:rPr>
                        <a:rPr lang="es-CO" i="0">
                          <a:latin typeface="Cambria Math" panose="02040503050406030204" pitchFamily="18" charset="0"/>
                        </a:rPr>
                        <m:t>ma</m:t>
                      </m:r>
                      <m:func>
                        <m:funcPr>
                          <m:ctrlPr>
                            <a:rPr lang="es-CO" i="1">
                              <a:latin typeface="Cambria Math" panose="02040503050406030204" pitchFamily="18" charset="0"/>
                            </a:rPr>
                          </m:ctrlPr>
                        </m:funcPr>
                        <m:fName>
                          <m:r>
                            <m:rPr>
                              <m:sty m:val="p"/>
                            </m:rPr>
                            <a:rPr lang="es-CO" i="0">
                              <a:latin typeface="Cambria Math" panose="02040503050406030204" pitchFamily="18" charset="0"/>
                            </a:rPr>
                            <m:t>x</m:t>
                          </m:r>
                        </m:fName>
                        <m:e>
                          <m:d>
                            <m:dPr>
                              <m:ctrlPr>
                                <a:rPr lang="es-CO" i="1">
                                  <a:latin typeface="Cambria Math" panose="02040503050406030204" pitchFamily="18" charset="0"/>
                                </a:rPr>
                              </m:ctrlPr>
                            </m:dPr>
                            <m:e>
                              <m:sSub>
                                <m:sSubPr>
                                  <m:ctrlPr>
                                    <a:rPr lang="es-CO" i="1">
                                      <a:latin typeface="Cambria Math" panose="02040503050406030204" pitchFamily="18" charset="0"/>
                                    </a:rPr>
                                  </m:ctrlPr>
                                </m:sSubPr>
                                <m:e>
                                  <m:r>
                                    <a:rPr lang="es-CO" i="1">
                                      <a:latin typeface="Cambria Math" panose="02040503050406030204" pitchFamily="18" charset="0"/>
                                    </a:rPr>
                                    <m:t>𝑈𝑛𝑝</m:t>
                                  </m:r>
                                </m:e>
                                <m:sub>
                                  <m:r>
                                    <a:rPr lang="es-CO" i="1">
                                      <a:latin typeface="Cambria Math" panose="02040503050406030204" pitchFamily="18" charset="0"/>
                                    </a:rPr>
                                    <m:t>𝑖</m:t>
                                  </m:r>
                                </m:sub>
                              </m:sSub>
                              <m:r>
                                <a:rPr lang="es-CO" i="0">
                                  <a:latin typeface="Cambria Math" panose="02040503050406030204" pitchFamily="18" charset="0"/>
                                </a:rPr>
                                <m:t>−500.000;0</m:t>
                              </m:r>
                            </m:e>
                          </m:d>
                        </m:e>
                      </m:func>
                    </m:oMath>
                  </m:oMathPara>
                </a14:m>
                <a:endParaRPr lang="es-CO" dirty="0"/>
              </a:p>
            </p:txBody>
          </p:sp>
        </mc:Choice>
        <mc:Fallback xmlns="">
          <p:sp>
            <p:nvSpPr>
              <p:cNvPr id="10" name="Rectángulo 9"/>
              <p:cNvSpPr>
                <a:spLocks noRot="1" noChangeAspect="1" noMove="1" noResize="1" noEditPoints="1" noAdjustHandles="1" noChangeArrowheads="1" noChangeShapeType="1" noTextEdit="1"/>
              </p:cNvSpPr>
              <p:nvPr/>
            </p:nvSpPr>
            <p:spPr>
              <a:xfrm>
                <a:off x="467544" y="3441366"/>
                <a:ext cx="3487685" cy="369332"/>
              </a:xfrm>
              <a:prstGeom prst="rect">
                <a:avLst/>
              </a:prstGeom>
              <a:blipFill>
                <a:blip r:embed="rId6"/>
                <a:stretch>
                  <a:fillRect b="-15000"/>
                </a:stretch>
              </a:blipFill>
            </p:spPr>
            <p:txBody>
              <a:bodyPr/>
              <a:lstStyle/>
              <a:p>
                <a:r>
                  <a:rPr lang="es-CO">
                    <a:noFill/>
                  </a:rPr>
                  <a:t> </a:t>
                </a:r>
              </a:p>
            </p:txBody>
          </p:sp>
        </mc:Fallback>
      </mc:AlternateContent>
    </p:spTree>
    <p:extLst>
      <p:ext uri="{BB962C8B-B14F-4D97-AF65-F5344CB8AC3E}">
        <p14:creationId xmlns:p14="http://schemas.microsoft.com/office/powerpoint/2010/main" val="282082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457200" y="543273"/>
            <a:ext cx="8229600" cy="725487"/>
          </a:xfrm>
        </p:spPr>
        <p:txBody>
          <a:bodyPr rtlCol="0">
            <a:normAutofit fontScale="90000"/>
          </a:bodyPr>
          <a:lstStyle/>
          <a:p>
            <a:pPr algn="l" eaLnBrk="1" fontAlgn="auto" hangingPunct="1">
              <a:spcAft>
                <a:spcPts val="0"/>
              </a:spcAft>
              <a:defRPr/>
            </a:pPr>
            <a:r>
              <a:rPr lang="es-CO" sz="2000" b="1" dirty="0">
                <a:solidFill>
                  <a:schemeClr val="accent3">
                    <a:lumMod val="50000"/>
                  </a:schemeClr>
                </a:solidFill>
              </a:rPr>
              <a:t>1. Cálculo del Factor de Ponderación Z           	  		</a:t>
            </a:r>
            <a:r>
              <a:rPr lang="es-CO" sz="3600" b="1" dirty="0">
                <a:solidFill>
                  <a:schemeClr val="accent3">
                    <a:lumMod val="50000"/>
                  </a:schemeClr>
                </a:solidFill>
              </a:rPr>
              <a:t>Datos</a:t>
            </a:r>
          </a:p>
        </p:txBody>
      </p:sp>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mc:AlternateContent xmlns:mc="http://schemas.openxmlformats.org/markup-compatibility/2006">
        <mc:Choice xmlns:a14="http://schemas.microsoft.com/office/drawing/2010/main" Requires="a14">
          <p:sp>
            <p:nvSpPr>
              <p:cNvPr id="6" name="CuadroTexto 1">
                <a:extLst>
                  <a:ext uri="{FF2B5EF4-FFF2-40B4-BE49-F238E27FC236}">
                    <a16:creationId xmlns:a16="http://schemas.microsoft.com/office/drawing/2014/main" id="{C8948EBB-9422-4C9B-851F-41B534956FF6}"/>
                  </a:ext>
                </a:extLst>
              </p:cNvPr>
              <p:cNvSpPr txBox="1"/>
              <p:nvPr/>
            </p:nvSpPr>
            <p:spPr>
              <a:xfrm>
                <a:off x="2108011" y="4519515"/>
                <a:ext cx="2888291" cy="43191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CO" sz="1400" b="0" i="1" smtClean="0">
                          <a:latin typeface="Cambria Math" panose="02040503050406030204" pitchFamily="18" charset="0"/>
                        </a:rPr>
                        <m:t>𝑍𝑖</m:t>
                      </m:r>
                      <m:r>
                        <a:rPr lang="es-CO" sz="1400" b="0" i="1" smtClean="0">
                          <a:latin typeface="Cambria Math" panose="02040503050406030204" pitchFamily="18" charset="0"/>
                        </a:rPr>
                        <m:t>=48,41%=</m:t>
                      </m:r>
                      <m:f>
                        <m:fPr>
                          <m:ctrlPr>
                            <a:rPr lang="es-CO" sz="1400" b="0" i="1">
                              <a:latin typeface="Cambria Math" panose="02040503050406030204" pitchFamily="18" charset="0"/>
                            </a:rPr>
                          </m:ctrlPr>
                        </m:fPr>
                        <m:num>
                          <m:r>
                            <a:rPr lang="es-CO" sz="1400" b="0" i="1">
                              <a:latin typeface="Cambria Math" panose="02040503050406030204" pitchFamily="18" charset="0"/>
                            </a:rPr>
                            <m:t>655.000+5.950.000</m:t>
                          </m:r>
                        </m:num>
                        <m:den>
                          <m:r>
                            <a:rPr lang="es-CO" sz="1400" b="0" i="1">
                              <a:latin typeface="Cambria Math" panose="02040503050406030204" pitchFamily="18" charset="0"/>
                            </a:rPr>
                            <m:t>13.645,000</m:t>
                          </m:r>
                        </m:den>
                      </m:f>
                    </m:oMath>
                  </m:oMathPara>
                </a14:m>
                <a:endParaRPr lang="es-CO" sz="1400" dirty="0"/>
              </a:p>
            </p:txBody>
          </p:sp>
        </mc:Choice>
        <mc:Fallback>
          <p:sp>
            <p:nvSpPr>
              <p:cNvPr id="6" name="CuadroTexto 1">
                <a:extLst>
                  <a:ext uri="{FF2B5EF4-FFF2-40B4-BE49-F238E27FC236}">
                    <a16:creationId xmlns:a16="http://schemas.microsoft.com/office/drawing/2014/main" id="{C8948EBB-9422-4C9B-851F-41B534956FF6}"/>
                  </a:ext>
                </a:extLst>
              </p:cNvPr>
              <p:cNvSpPr txBox="1">
                <a:spLocks noRot="1" noChangeAspect="1" noMove="1" noResize="1" noEditPoints="1" noAdjustHandles="1" noChangeArrowheads="1" noChangeShapeType="1" noTextEdit="1"/>
              </p:cNvSpPr>
              <p:nvPr/>
            </p:nvSpPr>
            <p:spPr>
              <a:xfrm>
                <a:off x="2108011" y="4519515"/>
                <a:ext cx="2888291" cy="431913"/>
              </a:xfrm>
              <a:prstGeom prst="rect">
                <a:avLst/>
              </a:prstGeom>
              <a:blipFill>
                <a:blip r:embed="rId3"/>
                <a:stretch>
                  <a:fillRect l="-1266" r="-844" b="-845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7" name="CuadroTexto 2">
                <a:extLst>
                  <a:ext uri="{FF2B5EF4-FFF2-40B4-BE49-F238E27FC236}">
                    <a16:creationId xmlns:a16="http://schemas.microsoft.com/office/drawing/2014/main" id="{772A274A-D7D5-4568-B228-A0C072DB9CB2}"/>
                  </a:ext>
                </a:extLst>
              </p:cNvPr>
              <p:cNvSpPr txBox="1"/>
              <p:nvPr/>
            </p:nvSpPr>
            <p:spPr>
              <a:xfrm>
                <a:off x="5613211" y="4519515"/>
                <a:ext cx="2888291" cy="43191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CO" sz="1400" b="0" i="1" smtClean="0">
                          <a:latin typeface="Cambria Math" panose="02040503050406030204" pitchFamily="18" charset="0"/>
                        </a:rPr>
                        <m:t>𝑍𝑖</m:t>
                      </m:r>
                      <m:r>
                        <a:rPr lang="es-CO" sz="1400" b="0" i="1" smtClean="0">
                          <a:latin typeface="Cambria Math" panose="02040503050406030204" pitchFamily="18" charset="0"/>
                        </a:rPr>
                        <m:t>=50,02%=</m:t>
                      </m:r>
                      <m:f>
                        <m:fPr>
                          <m:ctrlPr>
                            <a:rPr lang="es-CO" sz="1400" b="0" i="1">
                              <a:latin typeface="Cambria Math" panose="02040503050406030204" pitchFamily="18" charset="0"/>
                            </a:rPr>
                          </m:ctrlPr>
                        </m:fPr>
                        <m:num>
                          <m:r>
                            <a:rPr lang="es-CO" sz="1400" b="0" i="1">
                              <a:latin typeface="Cambria Math" panose="02040503050406030204" pitchFamily="18" charset="0"/>
                            </a:rPr>
                            <m:t>785.000+6.990.000</m:t>
                          </m:r>
                        </m:num>
                        <m:den>
                          <m:r>
                            <a:rPr lang="es-CO" sz="1400" b="0" i="1">
                              <a:latin typeface="Cambria Math" panose="02040503050406030204" pitchFamily="18" charset="0"/>
                            </a:rPr>
                            <m:t>15.545,000</m:t>
                          </m:r>
                        </m:den>
                      </m:f>
                    </m:oMath>
                  </m:oMathPara>
                </a14:m>
                <a:endParaRPr lang="es-CO" sz="1400" dirty="0"/>
              </a:p>
            </p:txBody>
          </p:sp>
        </mc:Choice>
        <mc:Fallback>
          <p:sp>
            <p:nvSpPr>
              <p:cNvPr id="7" name="CuadroTexto 2">
                <a:extLst>
                  <a:ext uri="{FF2B5EF4-FFF2-40B4-BE49-F238E27FC236}">
                    <a16:creationId xmlns:a16="http://schemas.microsoft.com/office/drawing/2014/main" id="{772A274A-D7D5-4568-B228-A0C072DB9CB2}"/>
                  </a:ext>
                </a:extLst>
              </p:cNvPr>
              <p:cNvSpPr txBox="1">
                <a:spLocks noRot="1" noChangeAspect="1" noMove="1" noResize="1" noEditPoints="1" noAdjustHandles="1" noChangeArrowheads="1" noChangeShapeType="1" noTextEdit="1"/>
              </p:cNvSpPr>
              <p:nvPr/>
            </p:nvSpPr>
            <p:spPr>
              <a:xfrm>
                <a:off x="5613211" y="4519515"/>
                <a:ext cx="2888291" cy="431913"/>
              </a:xfrm>
              <a:prstGeom prst="rect">
                <a:avLst/>
              </a:prstGeom>
              <a:blipFill>
                <a:blip r:embed="rId4"/>
                <a:stretch>
                  <a:fillRect l="-1266" r="-844" b="-8451"/>
                </a:stretch>
              </a:blipFill>
            </p:spPr>
            <p:txBody>
              <a:bodyPr/>
              <a:lstStyle/>
              <a:p>
                <a:r>
                  <a:rPr lang="es-CO">
                    <a:noFill/>
                  </a:rPr>
                  <a:t> </a:t>
                </a:r>
              </a:p>
            </p:txBody>
          </p:sp>
        </mc:Fallback>
      </mc:AlternateContent>
      <p:graphicFrame>
        <p:nvGraphicFramePr>
          <p:cNvPr id="11" name="Objeto 10"/>
          <p:cNvGraphicFramePr>
            <a:graphicFrameLocks noChangeAspect="1"/>
          </p:cNvGraphicFramePr>
          <p:nvPr/>
        </p:nvGraphicFramePr>
        <p:xfrm>
          <a:off x="127919" y="1844824"/>
          <a:ext cx="8908577" cy="1928417"/>
        </p:xfrm>
        <a:graphic>
          <a:graphicData uri="http://schemas.openxmlformats.org/presentationml/2006/ole">
            <mc:AlternateContent xmlns:mc="http://schemas.openxmlformats.org/markup-compatibility/2006">
              <mc:Choice xmlns:v="urn:schemas-microsoft-com:vml" Requires="v">
                <p:oleObj spid="_x0000_s8242" name="Worksheet" r:id="rId5" imgW="7172119" imgH="1552596" progId="Excel.Sheet.12">
                  <p:embed/>
                </p:oleObj>
              </mc:Choice>
              <mc:Fallback>
                <p:oleObj name="Worksheet" r:id="rId5" imgW="7172119" imgH="1552596" progId="Excel.Sheet.12">
                  <p:embed/>
                  <p:pic>
                    <p:nvPicPr>
                      <p:cNvPr id="11" name="Objeto 10"/>
                      <p:cNvPicPr/>
                      <p:nvPr/>
                    </p:nvPicPr>
                    <p:blipFill>
                      <a:blip r:embed="rId6"/>
                      <a:stretch>
                        <a:fillRect/>
                      </a:stretch>
                    </p:blipFill>
                    <p:spPr>
                      <a:xfrm>
                        <a:off x="127919" y="1844824"/>
                        <a:ext cx="8908577" cy="1928417"/>
                      </a:xfrm>
                      <a:prstGeom prst="rect">
                        <a:avLst/>
                      </a:prstGeom>
                    </p:spPr>
                  </p:pic>
                </p:oleObj>
              </mc:Fallback>
            </mc:AlternateContent>
          </a:graphicData>
        </a:graphic>
      </p:graphicFrame>
    </p:spTree>
    <p:extLst>
      <p:ext uri="{BB962C8B-B14F-4D97-AF65-F5344CB8AC3E}">
        <p14:creationId xmlns:p14="http://schemas.microsoft.com/office/powerpoint/2010/main" val="362680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457200" y="543273"/>
            <a:ext cx="8229600" cy="725487"/>
          </a:xfrm>
        </p:spPr>
        <p:txBody>
          <a:bodyPr rtlCol="0">
            <a:normAutofit/>
          </a:bodyPr>
          <a:lstStyle/>
          <a:p>
            <a:pPr eaLnBrk="1" fontAlgn="auto" hangingPunct="1">
              <a:spcAft>
                <a:spcPts val="0"/>
              </a:spcAft>
              <a:defRPr/>
            </a:pPr>
            <a:r>
              <a:rPr lang="es-CO" sz="2400" b="1" dirty="0">
                <a:solidFill>
                  <a:schemeClr val="accent3">
                    <a:lumMod val="50000"/>
                  </a:schemeClr>
                </a:solidFill>
              </a:rPr>
              <a:t>1.1 Cálculo del Factor de Ponderación Z – Régimen Temporal</a:t>
            </a:r>
            <a:endParaRPr lang="es-CO" sz="4000" b="1" dirty="0">
              <a:solidFill>
                <a:schemeClr val="accent3">
                  <a:lumMod val="50000"/>
                </a:schemeClr>
              </a:solidFill>
            </a:endParaRPr>
          </a:p>
        </p:txBody>
      </p:sp>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mc:AlternateContent xmlns:mc="http://schemas.openxmlformats.org/markup-compatibility/2006">
        <mc:Choice xmlns:a14="http://schemas.microsoft.com/office/drawing/2010/main" Requires="a14">
          <p:sp>
            <p:nvSpPr>
              <p:cNvPr id="6" name="Rectángulo 5"/>
              <p:cNvSpPr/>
              <p:nvPr/>
            </p:nvSpPr>
            <p:spPr>
              <a:xfrm>
                <a:off x="195955" y="4538368"/>
                <a:ext cx="3393045" cy="5468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𝑖𝑇𝑃</m:t>
                          </m:r>
                        </m:sub>
                      </m:sSub>
                      <m:r>
                        <a:rPr lang="es-CO" sz="1400" i="0">
                          <a:latin typeface="Cambria Math" panose="02040503050406030204" pitchFamily="18" charset="0"/>
                        </a:rPr>
                        <m:t>=</m:t>
                      </m:r>
                      <m:f>
                        <m:fPr>
                          <m:ctrlPr>
                            <a:rPr lang="es-CO" sz="1400" i="1">
                              <a:latin typeface="Cambria Math" panose="02040503050406030204" pitchFamily="18" charset="0"/>
                            </a:rPr>
                          </m:ctrlPr>
                        </m:fPr>
                        <m:num>
                          <m:sSub>
                            <m:sSubPr>
                              <m:ctrlPr>
                                <a:rPr lang="es-CO" sz="1400" i="1">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𝐿𝑖</m:t>
                              </m:r>
                            </m:sub>
                          </m:sSub>
                          <m:r>
                            <a:rPr lang="es-CO" sz="1400" i="0">
                              <a:latin typeface="Cambria Math" panose="02040503050406030204" pitchFamily="18" charset="0"/>
                            </a:rPr>
                            <m:t>∗</m:t>
                          </m:r>
                          <m:d>
                            <m:dPr>
                              <m:ctrlPr>
                                <a:rPr lang="es-CO" sz="1400" i="1">
                                  <a:latin typeface="Cambria Math" panose="02040503050406030204" pitchFamily="18" charset="0"/>
                                </a:rPr>
                              </m:ctrlPr>
                            </m:dPr>
                            <m:e>
                              <m:sSub>
                                <m:sSubPr>
                                  <m:ctrlPr>
                                    <a:rPr lang="es-CO" sz="1400" i="1">
                                      <a:latin typeface="Cambria Math" panose="02040503050406030204" pitchFamily="18" charset="0"/>
                                    </a:rPr>
                                  </m:ctrlPr>
                                </m:sSubPr>
                                <m:e>
                                  <m:r>
                                    <a:rPr lang="es-CO" sz="1400" i="1">
                                      <a:latin typeface="Cambria Math" panose="02040503050406030204" pitchFamily="18" charset="0"/>
                                    </a:rPr>
                                    <m:t>𝑈𝑛𝑝</m:t>
                                  </m:r>
                                </m:e>
                                <m:sub>
                                  <m:r>
                                    <a:rPr lang="es-CO" sz="1400" i="1">
                                      <a:latin typeface="Cambria Math" panose="02040503050406030204" pitchFamily="18" charset="0"/>
                                    </a:rPr>
                                    <m:t>𝑖</m:t>
                                  </m:r>
                                </m:sub>
                              </m:sSub>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𝑈𝑎𝑝</m:t>
                                  </m:r>
                                </m:e>
                                <m:sub>
                                  <m:r>
                                    <a:rPr lang="es-CO" sz="1400" i="1">
                                      <a:latin typeface="Cambria Math" panose="02040503050406030204" pitchFamily="18" charset="0"/>
                                    </a:rPr>
                                    <m:t>𝑖</m:t>
                                  </m:r>
                                </m:sub>
                              </m:sSub>
                            </m:e>
                          </m:d>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𝑅𝐴𝑖</m:t>
                              </m:r>
                            </m:sub>
                          </m:sSub>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𝑈𝑎𝑝</m:t>
                              </m:r>
                            </m:e>
                            <m:sub>
                              <m:r>
                                <a:rPr lang="es-CO" sz="1400" i="1">
                                  <a:latin typeface="Cambria Math" panose="02040503050406030204" pitchFamily="18" charset="0"/>
                                </a:rPr>
                                <m:t>𝑖</m:t>
                              </m:r>
                            </m:sub>
                          </m:sSub>
                        </m:num>
                        <m:den>
                          <m:sSub>
                            <m:sSubPr>
                              <m:ctrlPr>
                                <a:rPr lang="es-CO" sz="1400" i="1">
                                  <a:latin typeface="Cambria Math" panose="02040503050406030204" pitchFamily="18" charset="0"/>
                                </a:rPr>
                              </m:ctrlPr>
                            </m:sSubPr>
                            <m:e>
                              <m:r>
                                <a:rPr lang="es-CO" sz="1400" i="1">
                                  <a:latin typeface="Cambria Math" panose="02040503050406030204" pitchFamily="18" charset="0"/>
                                </a:rPr>
                                <m:t>𝑈𝑛𝑝</m:t>
                              </m:r>
                            </m:e>
                            <m:sub>
                              <m:r>
                                <a:rPr lang="es-CO" sz="1400" i="1">
                                  <a:latin typeface="Cambria Math" panose="02040503050406030204" pitchFamily="18" charset="0"/>
                                </a:rPr>
                                <m:t>𝑖</m:t>
                              </m:r>
                            </m:sub>
                          </m:sSub>
                        </m:den>
                      </m:f>
                    </m:oMath>
                  </m:oMathPara>
                </a14:m>
                <a:endParaRPr lang="es-CO" sz="1400" dirty="0"/>
              </a:p>
            </p:txBody>
          </p:sp>
        </mc:Choice>
        <mc:Fallback>
          <p:sp>
            <p:nvSpPr>
              <p:cNvPr id="6" name="Rectángulo 5"/>
              <p:cNvSpPr>
                <a:spLocks noRot="1" noChangeAspect="1" noMove="1" noResize="1" noEditPoints="1" noAdjustHandles="1" noChangeArrowheads="1" noChangeShapeType="1" noTextEdit="1"/>
              </p:cNvSpPr>
              <p:nvPr/>
            </p:nvSpPr>
            <p:spPr>
              <a:xfrm>
                <a:off x="195955" y="4538368"/>
                <a:ext cx="3393045" cy="546816"/>
              </a:xfrm>
              <a:prstGeom prst="rect">
                <a:avLst/>
              </a:prstGeom>
              <a:blipFill>
                <a:blip r:embed="rId3"/>
                <a:stretch>
                  <a:fillRect b="-4444"/>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195955" y="5176948"/>
                <a:ext cx="194912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𝑈𝑛𝑝</m:t>
                          </m:r>
                        </m:e>
                        <m:sub>
                          <m:r>
                            <a:rPr lang="es-CO" sz="1400" i="1">
                              <a:latin typeface="Cambria Math" panose="02040503050406030204" pitchFamily="18" charset="0"/>
                            </a:rPr>
                            <m:t>𝑖</m:t>
                          </m:r>
                        </m:sub>
                      </m:sSub>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𝑈</m:t>
                          </m:r>
                        </m:e>
                        <m:sub>
                          <m:r>
                            <a:rPr lang="es-CO" sz="1400" i="1">
                              <a:latin typeface="Cambria Math" panose="02040503050406030204" pitchFamily="18" charset="0"/>
                            </a:rPr>
                            <m:t>𝑖</m:t>
                          </m:r>
                        </m:sub>
                      </m:sSub>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𝑈</m:t>
                          </m:r>
                        </m:e>
                        <m:sub>
                          <m:r>
                            <a:rPr lang="es-CO" sz="1400" i="1">
                              <a:latin typeface="Cambria Math" panose="02040503050406030204" pitchFamily="18" charset="0"/>
                            </a:rPr>
                            <m:t>𝑂𝑃𝑖</m:t>
                          </m:r>
                        </m:sub>
                      </m:sSub>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𝐶</m:t>
                          </m:r>
                        </m:e>
                        <m:sub>
                          <m:r>
                            <a:rPr lang="es-CO" sz="1400" i="1">
                              <a:latin typeface="Cambria Math" panose="02040503050406030204" pitchFamily="18" charset="0"/>
                            </a:rPr>
                            <m:t>𝑖</m:t>
                          </m:r>
                        </m:sub>
                      </m:sSub>
                    </m:oMath>
                  </m:oMathPara>
                </a14:m>
                <a:endParaRPr lang="es-CO" sz="1400" dirty="0"/>
              </a:p>
            </p:txBody>
          </p:sp>
        </mc:Choice>
        <mc:Fallback>
          <p:sp>
            <p:nvSpPr>
              <p:cNvPr id="7" name="Rectángulo 6"/>
              <p:cNvSpPr>
                <a:spLocks noRot="1" noChangeAspect="1" noMove="1" noResize="1" noEditPoints="1" noAdjustHandles="1" noChangeArrowheads="1" noChangeShapeType="1" noTextEdit="1"/>
              </p:cNvSpPr>
              <p:nvPr/>
            </p:nvSpPr>
            <p:spPr>
              <a:xfrm>
                <a:off x="195955" y="5176948"/>
                <a:ext cx="1949123" cy="307777"/>
              </a:xfrm>
              <a:prstGeom prst="rect">
                <a:avLst/>
              </a:prstGeom>
              <a:blipFill>
                <a:blip r:embed="rId4"/>
                <a:stretch>
                  <a:fillRect b="-784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195955" y="5641503"/>
                <a:ext cx="274959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𝑈𝑎𝑝</m:t>
                          </m:r>
                        </m:e>
                        <m:sub>
                          <m:r>
                            <a:rPr lang="es-CO" sz="1400" i="1">
                              <a:latin typeface="Cambria Math" panose="02040503050406030204" pitchFamily="18" charset="0"/>
                            </a:rPr>
                            <m:t>𝑖</m:t>
                          </m:r>
                        </m:sub>
                      </m:sSub>
                      <m:r>
                        <a:rPr lang="es-CO" sz="1400" i="0">
                          <a:latin typeface="Cambria Math" panose="02040503050406030204" pitchFamily="18" charset="0"/>
                        </a:rPr>
                        <m:t>=</m:t>
                      </m:r>
                      <m:r>
                        <m:rPr>
                          <m:sty m:val="p"/>
                        </m:rPr>
                        <a:rPr lang="es-CO" sz="1400" i="0">
                          <a:latin typeface="Cambria Math" panose="02040503050406030204" pitchFamily="18" charset="0"/>
                        </a:rPr>
                        <m:t>ma</m:t>
                      </m:r>
                      <m:func>
                        <m:funcPr>
                          <m:ctrlPr>
                            <a:rPr lang="es-CO" sz="1400" i="1">
                              <a:latin typeface="Cambria Math" panose="02040503050406030204" pitchFamily="18" charset="0"/>
                            </a:rPr>
                          </m:ctrlPr>
                        </m:funcPr>
                        <m:fName>
                          <m:r>
                            <m:rPr>
                              <m:sty m:val="p"/>
                            </m:rPr>
                            <a:rPr lang="es-CO" sz="1400" i="0">
                              <a:latin typeface="Cambria Math" panose="02040503050406030204" pitchFamily="18" charset="0"/>
                            </a:rPr>
                            <m:t>x</m:t>
                          </m:r>
                        </m:fName>
                        <m:e>
                          <m:d>
                            <m:dPr>
                              <m:ctrlPr>
                                <a:rPr lang="es-CO" sz="1400" i="1">
                                  <a:latin typeface="Cambria Math" panose="02040503050406030204" pitchFamily="18" charset="0"/>
                                </a:rPr>
                              </m:ctrlPr>
                            </m:dPr>
                            <m:e>
                              <m:sSub>
                                <m:sSubPr>
                                  <m:ctrlPr>
                                    <a:rPr lang="es-CO" sz="1400" i="1" smtClean="0">
                                      <a:latin typeface="Cambria Math" panose="02040503050406030204" pitchFamily="18" charset="0"/>
                                    </a:rPr>
                                  </m:ctrlPr>
                                </m:sSubPr>
                                <m:e>
                                  <m:r>
                                    <a:rPr lang="es-CO" sz="1400" i="1">
                                      <a:latin typeface="Cambria Math" panose="02040503050406030204" pitchFamily="18" charset="0"/>
                                    </a:rPr>
                                    <m:t>𝑈𝑛𝑝</m:t>
                                  </m:r>
                                </m:e>
                                <m:sub>
                                  <m:r>
                                    <a:rPr lang="es-CO" sz="1400" i="1">
                                      <a:latin typeface="Cambria Math" panose="02040503050406030204" pitchFamily="18" charset="0"/>
                                    </a:rPr>
                                    <m:t>𝑖</m:t>
                                  </m:r>
                                </m:sub>
                              </m:sSub>
                              <m:r>
                                <a:rPr lang="es-CO" sz="1400" i="0">
                                  <a:latin typeface="Cambria Math" panose="02040503050406030204" pitchFamily="18" charset="0"/>
                                </a:rPr>
                                <m:t>−500.000;0</m:t>
                              </m:r>
                            </m:e>
                          </m:d>
                        </m:e>
                      </m:func>
                    </m:oMath>
                  </m:oMathPara>
                </a14:m>
                <a:endParaRPr lang="es-CO" sz="1400" dirty="0"/>
              </a:p>
            </p:txBody>
          </p:sp>
        </mc:Choice>
        <mc:Fallback>
          <p:sp>
            <p:nvSpPr>
              <p:cNvPr id="8" name="Rectángulo 7"/>
              <p:cNvSpPr>
                <a:spLocks noRot="1" noChangeAspect="1" noMove="1" noResize="1" noEditPoints="1" noAdjustHandles="1" noChangeArrowheads="1" noChangeShapeType="1" noTextEdit="1"/>
              </p:cNvSpPr>
              <p:nvPr/>
            </p:nvSpPr>
            <p:spPr>
              <a:xfrm>
                <a:off x="195955" y="5641503"/>
                <a:ext cx="2749599" cy="307777"/>
              </a:xfrm>
              <a:prstGeom prst="rect">
                <a:avLst/>
              </a:prstGeom>
              <a:blipFill>
                <a:blip r:embed="rId5"/>
                <a:stretch>
                  <a:fillRect b="-784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4823901" y="4537721"/>
                <a:ext cx="2965364" cy="5468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𝑖𝑇𝑃</m:t>
                          </m:r>
                        </m:sub>
                      </m:sSub>
                      <m:r>
                        <a:rPr lang="es-CO" sz="1400" i="0">
                          <a:latin typeface="Cambria Math" panose="02040503050406030204" pitchFamily="18" charset="0"/>
                        </a:rPr>
                        <m:t>=</m:t>
                      </m:r>
                      <m:f>
                        <m:fPr>
                          <m:ctrlPr>
                            <a:rPr lang="es-CO" sz="1400" i="1">
                              <a:latin typeface="Cambria Math" panose="02040503050406030204" pitchFamily="18" charset="0"/>
                            </a:rPr>
                          </m:ctrlPr>
                        </m:fPr>
                        <m:num>
                          <m:r>
                            <a:rPr lang="es-CO" sz="1400" b="0" i="1" smtClean="0">
                              <a:latin typeface="Cambria Math" panose="02040503050406030204" pitchFamily="18" charset="0"/>
                            </a:rPr>
                            <m:t>0</m:t>
                          </m:r>
                          <m:r>
                            <a:rPr lang="es-CO" sz="1400" i="0">
                              <a:latin typeface="Cambria Math" panose="02040503050406030204" pitchFamily="18" charset="0"/>
                            </a:rPr>
                            <m:t>∗</m:t>
                          </m:r>
                          <m:d>
                            <m:dPr>
                              <m:ctrlPr>
                                <a:rPr lang="es-CO" sz="1400" i="1">
                                  <a:latin typeface="Cambria Math" panose="02040503050406030204" pitchFamily="18" charset="0"/>
                                </a:rPr>
                              </m:ctrlPr>
                            </m:dPr>
                            <m:e>
                              <m:r>
                                <a:rPr lang="es-CO" sz="1400" b="0" i="1" smtClean="0">
                                  <a:latin typeface="Cambria Math" panose="02040503050406030204" pitchFamily="18" charset="0"/>
                                </a:rPr>
                                <m:t>340.000</m:t>
                              </m:r>
                              <m:r>
                                <a:rPr lang="es-CO" sz="1400" i="0">
                                  <a:latin typeface="Cambria Math" panose="02040503050406030204" pitchFamily="18" charset="0"/>
                                </a:rPr>
                                <m:t>−</m:t>
                              </m:r>
                              <m:r>
                                <a:rPr lang="es-CO" sz="1400" b="0" i="1" smtClean="0">
                                  <a:latin typeface="Cambria Math" panose="02040503050406030204" pitchFamily="18" charset="0"/>
                                </a:rPr>
                                <m:t>0</m:t>
                              </m:r>
                            </m:e>
                          </m:d>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𝑅𝐴𝑖</m:t>
                              </m:r>
                            </m:sub>
                          </m:sSub>
                          <m:r>
                            <a:rPr lang="es-CO" sz="1400" i="0">
                              <a:latin typeface="Cambria Math" panose="02040503050406030204" pitchFamily="18" charset="0"/>
                            </a:rPr>
                            <m:t>∗</m:t>
                          </m:r>
                          <m:r>
                            <a:rPr lang="es-CO" sz="1400" b="0" i="1" smtClean="0">
                              <a:latin typeface="Cambria Math" panose="02040503050406030204" pitchFamily="18" charset="0"/>
                            </a:rPr>
                            <m:t>0</m:t>
                          </m:r>
                        </m:num>
                        <m:den>
                          <m:sSub>
                            <m:sSubPr>
                              <m:ctrlPr>
                                <a:rPr lang="es-CO" sz="1400" i="1">
                                  <a:latin typeface="Cambria Math" panose="02040503050406030204" pitchFamily="18" charset="0"/>
                                </a:rPr>
                              </m:ctrlPr>
                            </m:sSubPr>
                            <m:e>
                              <m:r>
                                <a:rPr lang="es-CO" sz="1400" i="1">
                                  <a:latin typeface="Cambria Math" panose="02040503050406030204" pitchFamily="18" charset="0"/>
                                </a:rPr>
                                <m:t>𝑈𝑛𝑝</m:t>
                              </m:r>
                            </m:e>
                            <m:sub>
                              <m:r>
                                <a:rPr lang="es-CO" sz="1400" i="1">
                                  <a:latin typeface="Cambria Math" panose="02040503050406030204" pitchFamily="18" charset="0"/>
                                </a:rPr>
                                <m:t>𝑖</m:t>
                              </m:r>
                            </m:sub>
                          </m:sSub>
                        </m:den>
                      </m:f>
                    </m:oMath>
                  </m:oMathPara>
                </a14:m>
                <a:endParaRPr lang="es-CO" sz="1400" dirty="0"/>
              </a:p>
            </p:txBody>
          </p:sp>
        </mc:Choice>
        <mc:Fallback>
          <p:sp>
            <p:nvSpPr>
              <p:cNvPr id="9" name="Rectángulo 8"/>
              <p:cNvSpPr>
                <a:spLocks noRot="1" noChangeAspect="1" noMove="1" noResize="1" noEditPoints="1" noAdjustHandles="1" noChangeArrowheads="1" noChangeShapeType="1" noTextEdit="1"/>
              </p:cNvSpPr>
              <p:nvPr/>
            </p:nvSpPr>
            <p:spPr>
              <a:xfrm>
                <a:off x="4823901" y="4537721"/>
                <a:ext cx="2965364" cy="546816"/>
              </a:xfrm>
              <a:prstGeom prst="rect">
                <a:avLst/>
              </a:prstGeom>
              <a:blipFill>
                <a:blip r:embed="rId6"/>
                <a:stretch>
                  <a:fillRect b="-4444"/>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4823901" y="5176301"/>
                <a:ext cx="21076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𝑈𝑛𝑝</m:t>
                          </m:r>
                        </m:e>
                        <m:sub>
                          <m:r>
                            <a:rPr lang="es-CO" sz="1400" i="1">
                              <a:latin typeface="Cambria Math" panose="02040503050406030204" pitchFamily="18" charset="0"/>
                            </a:rPr>
                            <m:t>𝑖</m:t>
                          </m:r>
                        </m:sub>
                      </m:sSub>
                      <m:r>
                        <a:rPr lang="es-CO" sz="1400" i="0">
                          <a:latin typeface="Cambria Math" panose="02040503050406030204" pitchFamily="18" charset="0"/>
                        </a:rPr>
                        <m:t>=</m:t>
                      </m:r>
                      <m:r>
                        <a:rPr lang="es-CO" sz="1400" b="0" i="1" smtClean="0">
                          <a:latin typeface="Cambria Math" panose="02040503050406030204" pitchFamily="18" charset="0"/>
                        </a:rPr>
                        <m:t>340.000</m:t>
                      </m:r>
                      <m:r>
                        <a:rPr lang="es-CO" sz="1400" i="0">
                          <a:latin typeface="Cambria Math" panose="02040503050406030204" pitchFamily="18" charset="0"/>
                        </a:rPr>
                        <m:t>+</m:t>
                      </m:r>
                      <m:r>
                        <a:rPr lang="es-CO" sz="1400" b="0" i="1" smtClean="0">
                          <a:latin typeface="Cambria Math" panose="02040503050406030204" pitchFamily="18" charset="0"/>
                        </a:rPr>
                        <m:t>0</m:t>
                      </m:r>
                      <m:r>
                        <a:rPr lang="es-CO" sz="1400" i="0">
                          <a:latin typeface="Cambria Math" panose="02040503050406030204" pitchFamily="18" charset="0"/>
                        </a:rPr>
                        <m:t>−</m:t>
                      </m:r>
                      <m:r>
                        <a:rPr lang="es-CO" sz="1400" b="0" i="1" smtClean="0">
                          <a:latin typeface="Cambria Math" panose="02040503050406030204" pitchFamily="18" charset="0"/>
                        </a:rPr>
                        <m:t>0</m:t>
                      </m:r>
                    </m:oMath>
                  </m:oMathPara>
                </a14:m>
                <a:endParaRPr lang="es-CO" sz="1400" dirty="0"/>
              </a:p>
            </p:txBody>
          </p:sp>
        </mc:Choice>
        <mc:Fallback>
          <p:sp>
            <p:nvSpPr>
              <p:cNvPr id="11" name="Rectángulo 10"/>
              <p:cNvSpPr>
                <a:spLocks noRot="1" noChangeAspect="1" noMove="1" noResize="1" noEditPoints="1" noAdjustHandles="1" noChangeArrowheads="1" noChangeShapeType="1" noTextEdit="1"/>
              </p:cNvSpPr>
              <p:nvPr/>
            </p:nvSpPr>
            <p:spPr>
              <a:xfrm>
                <a:off x="4823901" y="5176301"/>
                <a:ext cx="2107692" cy="307777"/>
              </a:xfrm>
              <a:prstGeom prst="rect">
                <a:avLst/>
              </a:prstGeom>
              <a:blipFill>
                <a:blip r:embed="rId7"/>
                <a:stretch>
                  <a:fillRect b="-784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4823901" y="5640856"/>
                <a:ext cx="300466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𝑈𝑎𝑝</m:t>
                          </m:r>
                        </m:e>
                        <m:sub>
                          <m:r>
                            <a:rPr lang="es-CO" sz="1400" i="1">
                              <a:latin typeface="Cambria Math" panose="02040503050406030204" pitchFamily="18" charset="0"/>
                            </a:rPr>
                            <m:t>𝑖</m:t>
                          </m:r>
                        </m:sub>
                      </m:sSub>
                      <m:r>
                        <a:rPr lang="es-CO" sz="1400" i="0">
                          <a:latin typeface="Cambria Math" panose="02040503050406030204" pitchFamily="18" charset="0"/>
                        </a:rPr>
                        <m:t>=</m:t>
                      </m:r>
                      <m:r>
                        <m:rPr>
                          <m:sty m:val="p"/>
                        </m:rPr>
                        <a:rPr lang="es-CO" sz="1400" i="0">
                          <a:latin typeface="Cambria Math" panose="02040503050406030204" pitchFamily="18" charset="0"/>
                        </a:rPr>
                        <m:t>ma</m:t>
                      </m:r>
                      <m:func>
                        <m:funcPr>
                          <m:ctrlPr>
                            <a:rPr lang="es-CO" sz="1400" i="1">
                              <a:latin typeface="Cambria Math" panose="02040503050406030204" pitchFamily="18" charset="0"/>
                            </a:rPr>
                          </m:ctrlPr>
                        </m:funcPr>
                        <m:fName>
                          <m:r>
                            <m:rPr>
                              <m:sty m:val="p"/>
                            </m:rPr>
                            <a:rPr lang="es-CO" sz="1400" i="0">
                              <a:latin typeface="Cambria Math" panose="02040503050406030204" pitchFamily="18" charset="0"/>
                            </a:rPr>
                            <m:t>x</m:t>
                          </m:r>
                        </m:fName>
                        <m:e>
                          <m:d>
                            <m:dPr>
                              <m:ctrlPr>
                                <a:rPr lang="es-CO" sz="1400" i="1">
                                  <a:latin typeface="Cambria Math" panose="02040503050406030204" pitchFamily="18" charset="0"/>
                                </a:rPr>
                              </m:ctrlPr>
                            </m:dPr>
                            <m:e>
                              <m:r>
                                <a:rPr lang="es-CO" sz="1400" b="0" i="1" smtClean="0">
                                  <a:latin typeface="Cambria Math" panose="02040503050406030204" pitchFamily="18" charset="0"/>
                                </a:rPr>
                                <m:t>340.000</m:t>
                              </m:r>
                              <m:r>
                                <a:rPr lang="es-CO" sz="1400" i="0">
                                  <a:latin typeface="Cambria Math" panose="02040503050406030204" pitchFamily="18" charset="0"/>
                                </a:rPr>
                                <m:t>−500.000;0</m:t>
                              </m:r>
                            </m:e>
                          </m:d>
                        </m:e>
                      </m:func>
                    </m:oMath>
                  </m:oMathPara>
                </a14:m>
                <a:endParaRPr lang="es-CO" sz="1400" dirty="0"/>
              </a:p>
            </p:txBody>
          </p:sp>
        </mc:Choice>
        <mc:Fallback>
          <p:sp>
            <p:nvSpPr>
              <p:cNvPr id="12" name="Rectángulo 11"/>
              <p:cNvSpPr>
                <a:spLocks noRot="1" noChangeAspect="1" noMove="1" noResize="1" noEditPoints="1" noAdjustHandles="1" noChangeArrowheads="1" noChangeShapeType="1" noTextEdit="1"/>
              </p:cNvSpPr>
              <p:nvPr/>
            </p:nvSpPr>
            <p:spPr>
              <a:xfrm>
                <a:off x="4823901" y="5640856"/>
                <a:ext cx="3004669" cy="307777"/>
              </a:xfrm>
              <a:prstGeom prst="rect">
                <a:avLst/>
              </a:prstGeom>
              <a:blipFill>
                <a:blip r:embed="rId8"/>
                <a:stretch>
                  <a:fillRect b="-7843"/>
                </a:stretch>
              </a:blipFill>
            </p:spPr>
            <p:txBody>
              <a:bodyPr/>
              <a:lstStyle/>
              <a:p>
                <a:r>
                  <a:rPr lang="es-CO">
                    <a:noFill/>
                  </a:rPr>
                  <a:t> </a:t>
                </a:r>
              </a:p>
            </p:txBody>
          </p:sp>
        </mc:Fallback>
      </mc:AlternateContent>
      <p:sp>
        <p:nvSpPr>
          <p:cNvPr id="3" name="CuadroTexto 2"/>
          <p:cNvSpPr txBox="1"/>
          <p:nvPr/>
        </p:nvSpPr>
        <p:spPr>
          <a:xfrm>
            <a:off x="195955" y="3742037"/>
            <a:ext cx="4630435" cy="369332"/>
          </a:xfrm>
          <a:prstGeom prst="rect">
            <a:avLst/>
          </a:prstGeom>
          <a:noFill/>
        </p:spPr>
        <p:txBody>
          <a:bodyPr wrap="none" rtlCol="0">
            <a:spAutoFit/>
          </a:bodyPr>
          <a:lstStyle/>
          <a:p>
            <a:r>
              <a:rPr lang="es-CO" dirty="0"/>
              <a:t>Cálculo del Z hasta el mes X del ingenio T2</a:t>
            </a:r>
          </a:p>
        </p:txBody>
      </p:sp>
      <p:graphicFrame>
        <p:nvGraphicFramePr>
          <p:cNvPr id="13" name="Objeto 12"/>
          <p:cNvGraphicFramePr>
            <a:graphicFrameLocks noChangeAspect="1"/>
          </p:cNvGraphicFramePr>
          <p:nvPr/>
        </p:nvGraphicFramePr>
        <p:xfrm>
          <a:off x="35496" y="1268760"/>
          <a:ext cx="9067106" cy="2303474"/>
        </p:xfrm>
        <a:graphic>
          <a:graphicData uri="http://schemas.openxmlformats.org/presentationml/2006/ole">
            <mc:AlternateContent xmlns:mc="http://schemas.openxmlformats.org/markup-compatibility/2006">
              <mc:Choice xmlns:v="urn:schemas-microsoft-com:vml" Requires="v">
                <p:oleObj spid="_x0000_s9266" name="Worksheet" r:id="rId9" imgW="7648602" imgH="1943183" progId="Excel.Sheet.12">
                  <p:embed/>
                </p:oleObj>
              </mc:Choice>
              <mc:Fallback>
                <p:oleObj name="Worksheet" r:id="rId9" imgW="7648602" imgH="1943183" progId="Excel.Sheet.12">
                  <p:embed/>
                  <p:pic>
                    <p:nvPicPr>
                      <p:cNvPr id="13" name="Objeto 12"/>
                      <p:cNvPicPr/>
                      <p:nvPr/>
                    </p:nvPicPr>
                    <p:blipFill>
                      <a:blip r:embed="rId10"/>
                      <a:stretch>
                        <a:fillRect/>
                      </a:stretch>
                    </p:blipFill>
                    <p:spPr>
                      <a:xfrm>
                        <a:off x="35496" y="1268760"/>
                        <a:ext cx="9067106" cy="2303474"/>
                      </a:xfrm>
                      <a:prstGeom prst="rect">
                        <a:avLst/>
                      </a:prstGeom>
                    </p:spPr>
                  </p:pic>
                </p:oleObj>
              </mc:Fallback>
            </mc:AlternateContent>
          </a:graphicData>
        </a:graphic>
      </p:graphicFrame>
    </p:spTree>
    <p:extLst>
      <p:ext uri="{BB962C8B-B14F-4D97-AF65-F5344CB8AC3E}">
        <p14:creationId xmlns:p14="http://schemas.microsoft.com/office/powerpoint/2010/main" val="263089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457200" y="543273"/>
            <a:ext cx="8229600" cy="725487"/>
          </a:xfrm>
        </p:spPr>
        <p:txBody>
          <a:bodyPr rtlCol="0">
            <a:normAutofit/>
          </a:bodyPr>
          <a:lstStyle/>
          <a:p>
            <a:pPr eaLnBrk="1" fontAlgn="auto" hangingPunct="1">
              <a:spcAft>
                <a:spcPts val="0"/>
              </a:spcAft>
              <a:defRPr/>
            </a:pPr>
            <a:r>
              <a:rPr lang="es-CO" sz="2400" b="1" dirty="0">
                <a:solidFill>
                  <a:schemeClr val="accent3">
                    <a:lumMod val="50000"/>
                  </a:schemeClr>
                </a:solidFill>
              </a:rPr>
              <a:t>1.2 Cálculo del Factor de Ponderación Z – Régimen Regular</a:t>
            </a:r>
            <a:endParaRPr lang="es-CO" sz="4000" b="1" dirty="0">
              <a:solidFill>
                <a:schemeClr val="accent3">
                  <a:lumMod val="50000"/>
                </a:schemeClr>
              </a:solidFill>
            </a:endParaRPr>
          </a:p>
        </p:txBody>
      </p:sp>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mc:AlternateContent xmlns:mc="http://schemas.openxmlformats.org/markup-compatibility/2006">
        <mc:Choice xmlns:a14="http://schemas.microsoft.com/office/drawing/2010/main" Requires="a14">
          <p:sp>
            <p:nvSpPr>
              <p:cNvPr id="14" name="Rectángulo 13"/>
              <p:cNvSpPr/>
              <p:nvPr/>
            </p:nvSpPr>
            <p:spPr>
              <a:xfrm>
                <a:off x="1146915" y="3861048"/>
                <a:ext cx="6840760" cy="7859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𝑅𝐴𝑖</m:t>
                          </m:r>
                        </m:sub>
                      </m:sSub>
                      <m:r>
                        <a:rPr lang="es-CO" sz="1400" i="0">
                          <a:latin typeface="Cambria Math" panose="02040503050406030204" pitchFamily="18" charset="0"/>
                        </a:rPr>
                        <m:t>=</m:t>
                      </m:r>
                      <m:d>
                        <m:dPr>
                          <m:ctrlPr>
                            <a:rPr lang="es-CO" sz="1400" i="1">
                              <a:latin typeface="Cambria Math" panose="02040503050406030204" pitchFamily="18" charset="0"/>
                            </a:rPr>
                          </m:ctrlPr>
                        </m:dPr>
                        <m:e>
                          <m:f>
                            <m:fPr>
                              <m:ctrlPr>
                                <a:rPr lang="es-CO" sz="1400" i="1">
                                  <a:latin typeface="Cambria Math" panose="02040503050406030204" pitchFamily="18" charset="0"/>
                                </a:rPr>
                              </m:ctrlPr>
                            </m:fPr>
                            <m:num>
                              <m:nary>
                                <m:naryPr>
                                  <m:chr m:val="∑"/>
                                  <m:limLoc m:val="undOvr"/>
                                  <m:supHide m:val="on"/>
                                  <m:ctrlPr>
                                    <a:rPr lang="es-CO" sz="1400" i="1">
                                      <a:latin typeface="Cambria Math" panose="02040503050406030204" pitchFamily="18" charset="0"/>
                                    </a:rPr>
                                  </m:ctrlPr>
                                </m:naryPr>
                                <m:sub>
                                  <m:r>
                                    <a:rPr lang="es-CO" sz="1400" i="1">
                                      <a:latin typeface="Cambria Math" panose="02040503050406030204" pitchFamily="18" charset="0"/>
                                    </a:rPr>
                                    <m:t>𝑇𝑜𝑑𝑜𝑠</m:t>
                                  </m:r>
                                  <m:r>
                                    <a:rPr lang="es-CO" sz="1400" i="0">
                                      <a:latin typeface="Cambria Math" panose="02040503050406030204" pitchFamily="18" charset="0"/>
                                    </a:rPr>
                                    <m:t> </m:t>
                                  </m:r>
                                  <m:r>
                                    <a:rPr lang="es-CO" sz="1400" i="1">
                                      <a:latin typeface="Cambria Math" panose="02040503050406030204" pitchFamily="18" charset="0"/>
                                    </a:rPr>
                                    <m:t>𝑙𝑜𝑠</m:t>
                                  </m:r>
                                  <m:r>
                                    <a:rPr lang="es-CO" sz="1400" i="0">
                                      <a:latin typeface="Cambria Math" panose="02040503050406030204" pitchFamily="18" charset="0"/>
                                    </a:rPr>
                                    <m:t> </m:t>
                                  </m:r>
                                  <m:r>
                                    <a:rPr lang="es-CO" sz="1400" i="1">
                                      <a:latin typeface="Cambria Math" panose="02040503050406030204" pitchFamily="18" charset="0"/>
                                    </a:rPr>
                                    <m:t>𝑝𝑟𝑜𝑑</m:t>
                                  </m:r>
                                </m:sub>
                                <m:sup/>
                                <m:e>
                                  <m:sSub>
                                    <m:sSubPr>
                                      <m:ctrlPr>
                                        <a:rPr lang="es-CO" sz="1400" i="1">
                                          <a:latin typeface="Cambria Math" panose="02040503050406030204" pitchFamily="18" charset="0"/>
                                        </a:rPr>
                                      </m:ctrlPr>
                                    </m:sSubPr>
                                    <m:e>
                                      <m:r>
                                        <a:rPr lang="es-CO" sz="1400" i="1">
                                          <a:latin typeface="Cambria Math" panose="02040503050406030204" pitchFamily="18" charset="0"/>
                                        </a:rPr>
                                        <m:t>𝑈𝑖𝑒𝑜𝑚𝑎𝑙</m:t>
                                      </m:r>
                                    </m:e>
                                    <m:sub>
                                      <m:r>
                                        <a:rPr lang="es-CO" sz="1400" i="1">
                                          <a:latin typeface="Cambria Math" panose="02040503050406030204" pitchFamily="18" charset="0"/>
                                        </a:rPr>
                                        <m:t>𝑖</m:t>
                                      </m:r>
                                    </m:sub>
                                  </m:sSub>
                                  <m:r>
                                    <a:rPr lang="es-CO" sz="1400" i="0">
                                      <a:latin typeface="Cambria Math" panose="02040503050406030204" pitchFamily="18" charset="0"/>
                                    </a:rPr>
                                    <m:t>−</m:t>
                                  </m:r>
                                  <m:nary>
                                    <m:naryPr>
                                      <m:chr m:val="∑"/>
                                      <m:limLoc m:val="undOvr"/>
                                      <m:supHide m:val="on"/>
                                      <m:ctrlPr>
                                        <a:rPr lang="es-CO" sz="1400" i="1">
                                          <a:latin typeface="Cambria Math" panose="02040503050406030204" pitchFamily="18" charset="0"/>
                                        </a:rPr>
                                      </m:ctrlPr>
                                    </m:naryPr>
                                    <m:sub>
                                      <m:r>
                                        <a:rPr lang="es-CO" sz="1400" i="1">
                                          <a:latin typeface="Cambria Math" panose="02040503050406030204" pitchFamily="18" charset="0"/>
                                        </a:rPr>
                                        <m:t>𝑅𝑒𝑔</m:t>
                                      </m:r>
                                      <m:r>
                                        <a:rPr lang="es-CO" sz="1400" i="0">
                                          <a:latin typeface="Cambria Math" panose="02040503050406030204" pitchFamily="18" charset="0"/>
                                        </a:rPr>
                                        <m:t> </m:t>
                                      </m:r>
                                      <m:r>
                                        <a:rPr lang="es-CO" sz="1400" i="1">
                                          <a:latin typeface="Cambria Math" panose="02040503050406030204" pitchFamily="18" charset="0"/>
                                        </a:rPr>
                                        <m:t>𝑇𝑒𝑚𝑝𝑜𝑟𝑎𝑙</m:t>
                                      </m:r>
                                    </m:sub>
                                    <m:sup/>
                                    <m:e>
                                      <m:d>
                                        <m:dPr>
                                          <m:ctrlPr>
                                            <a:rPr lang="es-CO" sz="1400" i="1">
                                              <a:latin typeface="Cambria Math" panose="02040503050406030204" pitchFamily="18" charset="0"/>
                                            </a:rPr>
                                          </m:ctrlPr>
                                        </m:dPr>
                                        <m:e>
                                          <m:d>
                                            <m:dPr>
                                              <m:begChr m:val=""/>
                                              <m:ctrlPr>
                                                <a:rPr lang="es-CO" sz="1400" i="1">
                                                  <a:latin typeface="Cambria Math" panose="02040503050406030204" pitchFamily="18" charset="0"/>
                                                </a:rPr>
                                              </m:ctrlPr>
                                            </m:dPr>
                                            <m:e>
                                              <m:sSub>
                                                <m:sSubPr>
                                                  <m:ctrlPr>
                                                    <a:rPr lang="es-CO" sz="1400" i="1">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𝐿𝑖</m:t>
                                                  </m:r>
                                                  <m:r>
                                                    <a:rPr lang="es-CO" sz="1400" i="0">
                                                      <a:latin typeface="Cambria Math" panose="02040503050406030204" pitchFamily="18" charset="0"/>
                                                    </a:rPr>
                                                    <m:t>∗</m:t>
                                                  </m:r>
                                                </m:sub>
                                              </m:sSub>
                                              <m:sSub>
                                                <m:sSubPr>
                                                  <m:ctrlPr>
                                                    <a:rPr lang="es-CO" sz="1400" i="1">
                                                      <a:latin typeface="Cambria Math" panose="02040503050406030204" pitchFamily="18" charset="0"/>
                                                    </a:rPr>
                                                  </m:ctrlPr>
                                                </m:sSubPr>
                                                <m:e>
                                                  <m:d>
                                                    <m:dPr>
                                                      <m:endChr m:val=""/>
                                                      <m:ctrlPr>
                                                        <a:rPr lang="es-CO" sz="1400" i="1">
                                                          <a:latin typeface="Cambria Math" panose="02040503050406030204" pitchFamily="18" charset="0"/>
                                                        </a:rPr>
                                                      </m:ctrlPr>
                                                    </m:dPr>
                                                    <m:e>
                                                      <m:r>
                                                        <a:rPr lang="es-CO" sz="1400" i="1">
                                                          <a:latin typeface="Cambria Math" panose="02040503050406030204" pitchFamily="18" charset="0"/>
                                                        </a:rPr>
                                                        <m:t>𝑈𝑛𝑝</m:t>
                                                      </m:r>
                                                    </m:e>
                                                  </m:d>
                                                </m:e>
                                                <m:sub>
                                                  <m:r>
                                                    <a:rPr lang="es-CO" sz="1400" i="1">
                                                      <a:latin typeface="Cambria Math" panose="02040503050406030204" pitchFamily="18" charset="0"/>
                                                    </a:rPr>
                                                    <m:t>𝑖</m:t>
                                                  </m:r>
                                                </m:sub>
                                              </m:sSub>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𝑈𝑎𝑝</m:t>
                                                  </m:r>
                                                </m:e>
                                                <m:sub>
                                                  <m:r>
                                                    <a:rPr lang="es-CO" sz="1400" i="1">
                                                      <a:latin typeface="Cambria Math" panose="02040503050406030204" pitchFamily="18" charset="0"/>
                                                    </a:rPr>
                                                    <m:t>𝑖</m:t>
                                                  </m:r>
                                                </m:sub>
                                              </m:sSub>
                                            </m:e>
                                          </m:d>
                                        </m:e>
                                      </m:d>
                                    </m:e>
                                  </m:nary>
                                </m:e>
                              </m:nary>
                            </m:num>
                            <m:den>
                              <m:nary>
                                <m:naryPr>
                                  <m:chr m:val="∑"/>
                                  <m:limLoc m:val="undOvr"/>
                                  <m:supHide m:val="on"/>
                                  <m:ctrlPr>
                                    <a:rPr lang="es-CO" sz="1400" i="1">
                                      <a:latin typeface="Cambria Math" panose="02040503050406030204" pitchFamily="18" charset="0"/>
                                    </a:rPr>
                                  </m:ctrlPr>
                                </m:naryPr>
                                <m:sub>
                                  <m:r>
                                    <a:rPr lang="es-CO" sz="1400" i="1">
                                      <a:latin typeface="Cambria Math" panose="02040503050406030204" pitchFamily="18" charset="0"/>
                                    </a:rPr>
                                    <m:t>𝑇𝑜𝑑𝑜𝑠</m:t>
                                  </m:r>
                                  <m:r>
                                    <a:rPr lang="es-CO" sz="1400" i="0">
                                      <a:latin typeface="Cambria Math" panose="02040503050406030204" pitchFamily="18" charset="0"/>
                                    </a:rPr>
                                    <m:t> </m:t>
                                  </m:r>
                                  <m:r>
                                    <a:rPr lang="es-CO" sz="1400" i="1">
                                      <a:latin typeface="Cambria Math" panose="02040503050406030204" pitchFamily="18" charset="0"/>
                                    </a:rPr>
                                    <m:t>𝑙𝑜𝑠</m:t>
                                  </m:r>
                                  <m:r>
                                    <a:rPr lang="es-CO" sz="1400" i="0">
                                      <a:latin typeface="Cambria Math" panose="02040503050406030204" pitchFamily="18" charset="0"/>
                                    </a:rPr>
                                    <m:t> </m:t>
                                  </m:r>
                                  <m:r>
                                    <a:rPr lang="es-CO" sz="1400" i="1">
                                      <a:latin typeface="Cambria Math" panose="02040503050406030204" pitchFamily="18" charset="0"/>
                                    </a:rPr>
                                    <m:t>𝑝𝑟𝑜𝑑</m:t>
                                  </m:r>
                                </m:sub>
                                <m:sup/>
                                <m:e>
                                  <m:sSub>
                                    <m:sSubPr>
                                      <m:ctrlPr>
                                        <a:rPr lang="es-CO" sz="1400" i="1">
                                          <a:latin typeface="Cambria Math" panose="02040503050406030204" pitchFamily="18" charset="0"/>
                                        </a:rPr>
                                      </m:ctrlPr>
                                    </m:sSubPr>
                                    <m:e>
                                      <m:r>
                                        <a:rPr lang="es-CO" sz="1400" i="1">
                                          <a:latin typeface="Cambria Math" panose="02040503050406030204" pitchFamily="18" charset="0"/>
                                        </a:rPr>
                                        <m:t>𝑈𝑛𝑝</m:t>
                                      </m:r>
                                    </m:e>
                                    <m:sub>
                                      <m:r>
                                        <a:rPr lang="es-CO" sz="1400" i="1">
                                          <a:latin typeface="Cambria Math" panose="02040503050406030204" pitchFamily="18" charset="0"/>
                                        </a:rPr>
                                        <m:t>𝑖</m:t>
                                      </m:r>
                                    </m:sub>
                                  </m:sSub>
                                </m:e>
                              </m:nary>
                              <m:r>
                                <a:rPr lang="es-CO" sz="1400" i="0">
                                  <a:latin typeface="Cambria Math" panose="02040503050406030204" pitchFamily="18" charset="0"/>
                                </a:rPr>
                                <m:t>− </m:t>
                              </m:r>
                              <m:nary>
                                <m:naryPr>
                                  <m:chr m:val="∑"/>
                                  <m:limLoc m:val="undOvr"/>
                                  <m:supHide m:val="on"/>
                                  <m:ctrlPr>
                                    <a:rPr lang="es-CO" sz="1400" i="1">
                                      <a:latin typeface="Cambria Math" panose="02040503050406030204" pitchFamily="18" charset="0"/>
                                    </a:rPr>
                                  </m:ctrlPr>
                                </m:naryPr>
                                <m:sub>
                                  <m:r>
                                    <a:rPr lang="es-CO" sz="1400" i="1">
                                      <a:latin typeface="Cambria Math" panose="02040503050406030204" pitchFamily="18" charset="0"/>
                                    </a:rPr>
                                    <m:t>𝑅𝑒𝑔</m:t>
                                  </m:r>
                                  <m:r>
                                    <a:rPr lang="es-CO" sz="1400" i="0">
                                      <a:latin typeface="Cambria Math" panose="02040503050406030204" pitchFamily="18" charset="0"/>
                                    </a:rPr>
                                    <m:t> </m:t>
                                  </m:r>
                                  <m:r>
                                    <a:rPr lang="es-CO" sz="1400" i="1">
                                      <a:latin typeface="Cambria Math" panose="02040503050406030204" pitchFamily="18" charset="0"/>
                                    </a:rPr>
                                    <m:t>𝑇𝑒𝑚𝑝𝑜𝑟𝑎𝑙</m:t>
                                  </m:r>
                                </m:sub>
                                <m:sup/>
                                <m:e>
                                  <m:d>
                                    <m:dPr>
                                      <m:begChr m:val=""/>
                                      <m:ctrlPr>
                                        <a:rPr lang="es-CO" sz="1400" i="1">
                                          <a:latin typeface="Cambria Math" panose="02040503050406030204" pitchFamily="18" charset="0"/>
                                        </a:rPr>
                                      </m:ctrlPr>
                                    </m:dPr>
                                    <m:e>
                                      <m:sSub>
                                        <m:sSubPr>
                                          <m:ctrlPr>
                                            <a:rPr lang="es-CO" sz="1400" i="1">
                                              <a:latin typeface="Cambria Math" panose="02040503050406030204" pitchFamily="18" charset="0"/>
                                            </a:rPr>
                                          </m:ctrlPr>
                                        </m:sSubPr>
                                        <m:e>
                                          <m:d>
                                            <m:dPr>
                                              <m:endChr m:val=""/>
                                              <m:ctrlPr>
                                                <a:rPr lang="es-CO" sz="1400" i="1">
                                                  <a:latin typeface="Cambria Math" panose="02040503050406030204" pitchFamily="18" charset="0"/>
                                                </a:rPr>
                                              </m:ctrlPr>
                                            </m:dPr>
                                            <m:e>
                                              <m:r>
                                                <a:rPr lang="es-CO" sz="1400" i="1">
                                                  <a:latin typeface="Cambria Math" panose="02040503050406030204" pitchFamily="18" charset="0"/>
                                                </a:rPr>
                                                <m:t>𝑈𝑛𝑝</m:t>
                                              </m:r>
                                            </m:e>
                                          </m:d>
                                        </m:e>
                                        <m:sub>
                                          <m:r>
                                            <a:rPr lang="es-CO" sz="1400" i="1">
                                              <a:latin typeface="Cambria Math" panose="02040503050406030204" pitchFamily="18" charset="0"/>
                                            </a:rPr>
                                            <m:t>𝑖</m:t>
                                          </m:r>
                                        </m:sub>
                                      </m:sSub>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𝑈𝑎𝑝</m:t>
                                          </m:r>
                                        </m:e>
                                        <m:sub>
                                          <m:r>
                                            <a:rPr lang="es-CO" sz="1400" i="1">
                                              <a:latin typeface="Cambria Math" panose="02040503050406030204" pitchFamily="18" charset="0"/>
                                            </a:rPr>
                                            <m:t>𝑖</m:t>
                                          </m:r>
                                        </m:sub>
                                      </m:sSub>
                                    </m:e>
                                  </m:d>
                                </m:e>
                              </m:nary>
                            </m:den>
                          </m:f>
                        </m:e>
                      </m:d>
                    </m:oMath>
                  </m:oMathPara>
                </a14:m>
                <a:endParaRPr lang="es-CO" sz="1600" dirty="0"/>
              </a:p>
            </p:txBody>
          </p:sp>
        </mc:Choice>
        <mc:Fallback>
          <p:sp>
            <p:nvSpPr>
              <p:cNvPr id="14" name="Rectángulo 13"/>
              <p:cNvSpPr>
                <a:spLocks noRot="1" noChangeAspect="1" noMove="1" noResize="1" noEditPoints="1" noAdjustHandles="1" noChangeArrowheads="1" noChangeShapeType="1" noTextEdit="1"/>
              </p:cNvSpPr>
              <p:nvPr/>
            </p:nvSpPr>
            <p:spPr>
              <a:xfrm>
                <a:off x="1146915" y="3861048"/>
                <a:ext cx="6840760" cy="785921"/>
              </a:xfrm>
              <a:prstGeom prst="rect">
                <a:avLst/>
              </a:prstGeom>
              <a:blipFill>
                <a:blip r:embed="rId3"/>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5" name="Rectángulo 14"/>
              <p:cNvSpPr/>
              <p:nvPr/>
            </p:nvSpPr>
            <p:spPr>
              <a:xfrm>
                <a:off x="1146915" y="4901924"/>
                <a:ext cx="6840760" cy="5763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𝑅𝐴𝑖</m:t>
                          </m:r>
                        </m:sub>
                      </m:sSub>
                      <m:r>
                        <m:rPr>
                          <m:sty m:val="p"/>
                        </m:rPr>
                        <a:rPr lang="es-CO" sz="1400" b="0" i="0" smtClean="0">
                          <a:latin typeface="Cambria Math" panose="02040503050406030204" pitchFamily="18" charset="0"/>
                        </a:rPr>
                        <m:t>mes</m:t>
                      </m:r>
                      <m:r>
                        <a:rPr lang="es-CO" sz="1400" b="0" i="0" smtClean="0">
                          <a:latin typeface="Cambria Math" panose="02040503050406030204" pitchFamily="18" charset="0"/>
                        </a:rPr>
                        <m:t> </m:t>
                      </m:r>
                      <m:r>
                        <m:rPr>
                          <m:sty m:val="p"/>
                        </m:rPr>
                        <a:rPr lang="es-CO" sz="1400" b="0" i="0" smtClean="0">
                          <a:latin typeface="Cambria Math" panose="02040503050406030204" pitchFamily="18" charset="0"/>
                        </a:rPr>
                        <m:t>X</m:t>
                      </m:r>
                      <m:r>
                        <a:rPr lang="es-CO" sz="1400" i="0">
                          <a:latin typeface="Cambria Math" panose="02040503050406030204" pitchFamily="18" charset="0"/>
                        </a:rPr>
                        <m:t>=</m:t>
                      </m:r>
                      <m:d>
                        <m:dPr>
                          <m:ctrlPr>
                            <a:rPr lang="es-CO" sz="1400" i="1">
                              <a:latin typeface="Cambria Math" panose="02040503050406030204" pitchFamily="18" charset="0"/>
                            </a:rPr>
                          </m:ctrlPr>
                        </m:dPr>
                        <m:e>
                          <m:f>
                            <m:fPr>
                              <m:ctrlPr>
                                <a:rPr lang="es-CO" sz="1400" i="1">
                                  <a:latin typeface="Cambria Math" panose="02040503050406030204" pitchFamily="18" charset="0"/>
                                </a:rPr>
                              </m:ctrlPr>
                            </m:fPr>
                            <m:num>
                              <m:r>
                                <a:rPr lang="es-CO" sz="1400" b="0" i="1" smtClean="0">
                                  <a:latin typeface="Cambria Math" panose="02040503050406030204" pitchFamily="18" charset="0"/>
                                </a:rPr>
                                <m:t>785.000+6.990.000−(0%∗</m:t>
                              </m:r>
                              <m:d>
                                <m:dPr>
                                  <m:ctrlPr>
                                    <a:rPr lang="es-CO" sz="1400" b="0" i="1" smtClean="0">
                                      <a:latin typeface="Cambria Math" panose="02040503050406030204" pitchFamily="18" charset="0"/>
                                    </a:rPr>
                                  </m:ctrlPr>
                                </m:dPr>
                                <m:e>
                                  <m:r>
                                    <a:rPr lang="es-CO" sz="1400" b="0" i="1" smtClean="0">
                                      <a:latin typeface="Cambria Math" panose="02040503050406030204" pitchFamily="18" charset="0"/>
                                    </a:rPr>
                                    <m:t>340.000−0</m:t>
                                  </m:r>
                                </m:e>
                              </m:d>
                              <m:r>
                                <a:rPr lang="es-CO" sz="1400" b="0" i="1" smtClean="0">
                                  <a:latin typeface="Cambria Math" panose="02040503050406030204" pitchFamily="18" charset="0"/>
                                </a:rPr>
                                <m:t>+0%(310.000−0)</m:t>
                              </m:r>
                            </m:num>
                            <m:den>
                              <m:r>
                                <a:rPr lang="es-CO" sz="1400" b="0" i="1" smtClean="0">
                                  <a:latin typeface="Cambria Math" panose="02040503050406030204" pitchFamily="18" charset="0"/>
                                </a:rPr>
                                <m:t>15.545.000−(</m:t>
                              </m:r>
                              <m:d>
                                <m:dPr>
                                  <m:ctrlPr>
                                    <a:rPr lang="es-CO" sz="1400" b="0" i="1" smtClean="0">
                                      <a:latin typeface="Cambria Math" panose="02040503050406030204" pitchFamily="18" charset="0"/>
                                    </a:rPr>
                                  </m:ctrlPr>
                                </m:dPr>
                                <m:e>
                                  <m:r>
                                    <a:rPr lang="es-CO" sz="1400" b="0" i="1" smtClean="0">
                                      <a:latin typeface="Cambria Math" panose="02040503050406030204" pitchFamily="18" charset="0"/>
                                    </a:rPr>
                                    <m:t>340.000−0</m:t>
                                  </m:r>
                                </m:e>
                              </m:d>
                              <m:r>
                                <a:rPr lang="es-CO" sz="1400" b="0" i="1" smtClean="0">
                                  <a:latin typeface="Cambria Math" panose="02040503050406030204" pitchFamily="18" charset="0"/>
                                </a:rPr>
                                <m:t>+(310.000−0)</m:t>
                              </m:r>
                            </m:den>
                          </m:f>
                        </m:e>
                      </m:d>
                    </m:oMath>
                  </m:oMathPara>
                </a14:m>
                <a:endParaRPr lang="es-CO" sz="1600" dirty="0"/>
              </a:p>
            </p:txBody>
          </p:sp>
        </mc:Choice>
        <mc:Fallback>
          <p:sp>
            <p:nvSpPr>
              <p:cNvPr id="15" name="Rectángulo 14"/>
              <p:cNvSpPr>
                <a:spLocks noRot="1" noChangeAspect="1" noMove="1" noResize="1" noEditPoints="1" noAdjustHandles="1" noChangeArrowheads="1" noChangeShapeType="1" noTextEdit="1"/>
              </p:cNvSpPr>
              <p:nvPr/>
            </p:nvSpPr>
            <p:spPr>
              <a:xfrm>
                <a:off x="1146915" y="4901924"/>
                <a:ext cx="6840760" cy="576376"/>
              </a:xfrm>
              <a:prstGeom prst="rect">
                <a:avLst/>
              </a:prstGeom>
              <a:blipFill>
                <a:blip r:embed="rId4"/>
                <a:stretch>
                  <a:fillRect b="-105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6" name="Rectángulo 15"/>
              <p:cNvSpPr/>
              <p:nvPr/>
            </p:nvSpPr>
            <p:spPr>
              <a:xfrm>
                <a:off x="1146915" y="5733256"/>
                <a:ext cx="6840760" cy="5763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𝑍</m:t>
                          </m:r>
                        </m:e>
                        <m:sub>
                          <m:r>
                            <a:rPr lang="es-CO" sz="1400" i="1">
                              <a:latin typeface="Cambria Math" panose="02040503050406030204" pitchFamily="18" charset="0"/>
                            </a:rPr>
                            <m:t>𝑅𝐴𝑖</m:t>
                          </m:r>
                        </m:sub>
                      </m:sSub>
                      <m:r>
                        <m:rPr>
                          <m:sty m:val="p"/>
                        </m:rPr>
                        <a:rPr lang="es-CO" sz="1400" b="0" i="0" smtClean="0">
                          <a:latin typeface="Cambria Math" panose="02040503050406030204" pitchFamily="18" charset="0"/>
                        </a:rPr>
                        <m:t>mes</m:t>
                      </m:r>
                      <m:r>
                        <a:rPr lang="es-CO" sz="1400" b="0" i="0" smtClean="0">
                          <a:latin typeface="Cambria Math" panose="02040503050406030204" pitchFamily="18" charset="0"/>
                        </a:rPr>
                        <m:t> </m:t>
                      </m:r>
                      <m:r>
                        <m:rPr>
                          <m:sty m:val="p"/>
                        </m:rPr>
                        <a:rPr lang="es-CO" sz="1400" b="0" i="0" smtClean="0">
                          <a:latin typeface="Cambria Math" panose="02040503050406030204" pitchFamily="18" charset="0"/>
                        </a:rPr>
                        <m:t>X</m:t>
                      </m:r>
                      <m:r>
                        <a:rPr lang="es-CO" sz="1400" b="0" i="0" smtClean="0">
                          <a:latin typeface="Cambria Math" panose="02040503050406030204" pitchFamily="18" charset="0"/>
                        </a:rPr>
                        <m:t>−1=</m:t>
                      </m:r>
                      <m:d>
                        <m:dPr>
                          <m:ctrlPr>
                            <a:rPr lang="es-CO" sz="1400" i="1">
                              <a:latin typeface="Cambria Math" panose="02040503050406030204" pitchFamily="18" charset="0"/>
                            </a:rPr>
                          </m:ctrlPr>
                        </m:dPr>
                        <m:e>
                          <m:f>
                            <m:fPr>
                              <m:ctrlPr>
                                <a:rPr lang="es-CO" sz="1400" i="1">
                                  <a:latin typeface="Cambria Math" panose="02040503050406030204" pitchFamily="18" charset="0"/>
                                </a:rPr>
                              </m:ctrlPr>
                            </m:fPr>
                            <m:num>
                              <m:r>
                                <a:rPr lang="es-CO" sz="1400" b="0" i="1" smtClean="0">
                                  <a:latin typeface="Cambria Math" panose="02040503050406030204" pitchFamily="18" charset="0"/>
                                </a:rPr>
                                <m:t>785.000+6.990.000−(0%∗</m:t>
                              </m:r>
                              <m:d>
                                <m:dPr>
                                  <m:ctrlPr>
                                    <a:rPr lang="es-CO" sz="1400" b="0" i="1" smtClean="0">
                                      <a:latin typeface="Cambria Math" panose="02040503050406030204" pitchFamily="18" charset="0"/>
                                    </a:rPr>
                                  </m:ctrlPr>
                                </m:dPr>
                                <m:e>
                                  <m:r>
                                    <a:rPr lang="es-CO" sz="1400" b="0" i="1" smtClean="0">
                                      <a:latin typeface="Cambria Math" panose="02040503050406030204" pitchFamily="18" charset="0"/>
                                    </a:rPr>
                                    <m:t>340.000−0</m:t>
                                  </m:r>
                                </m:e>
                              </m:d>
                              <m:r>
                                <a:rPr lang="es-CO" sz="1400" b="0" i="1" smtClean="0">
                                  <a:latin typeface="Cambria Math" panose="02040503050406030204" pitchFamily="18" charset="0"/>
                                </a:rPr>
                                <m:t>+0%(310.000−0)</m:t>
                              </m:r>
                            </m:num>
                            <m:den>
                              <m:r>
                                <a:rPr lang="es-CO" sz="1400" b="0" i="1" smtClean="0">
                                  <a:latin typeface="Cambria Math" panose="02040503050406030204" pitchFamily="18" charset="0"/>
                                </a:rPr>
                                <m:t>15.545.000−(</m:t>
                              </m:r>
                              <m:d>
                                <m:dPr>
                                  <m:ctrlPr>
                                    <a:rPr lang="es-CO" sz="1400" b="0" i="1" smtClean="0">
                                      <a:latin typeface="Cambria Math" panose="02040503050406030204" pitchFamily="18" charset="0"/>
                                    </a:rPr>
                                  </m:ctrlPr>
                                </m:dPr>
                                <m:e>
                                  <m:r>
                                    <a:rPr lang="es-CO" sz="1400" b="0" i="1" smtClean="0">
                                      <a:latin typeface="Cambria Math" panose="02040503050406030204" pitchFamily="18" charset="0"/>
                                    </a:rPr>
                                    <m:t>340.000−0</m:t>
                                  </m:r>
                                </m:e>
                              </m:d>
                              <m:r>
                                <a:rPr lang="es-CO" sz="1400" b="0" i="1" smtClean="0">
                                  <a:latin typeface="Cambria Math" panose="02040503050406030204" pitchFamily="18" charset="0"/>
                                </a:rPr>
                                <m:t>+(310.000−0)</m:t>
                              </m:r>
                            </m:den>
                          </m:f>
                        </m:e>
                      </m:d>
                    </m:oMath>
                  </m:oMathPara>
                </a14:m>
                <a:endParaRPr lang="es-CO" sz="1600" dirty="0"/>
              </a:p>
            </p:txBody>
          </p:sp>
        </mc:Choice>
        <mc:Fallback>
          <p:sp>
            <p:nvSpPr>
              <p:cNvPr id="16" name="Rectángulo 15"/>
              <p:cNvSpPr>
                <a:spLocks noRot="1" noChangeAspect="1" noMove="1" noResize="1" noEditPoints="1" noAdjustHandles="1" noChangeArrowheads="1" noChangeShapeType="1" noTextEdit="1"/>
              </p:cNvSpPr>
              <p:nvPr/>
            </p:nvSpPr>
            <p:spPr>
              <a:xfrm>
                <a:off x="1146915" y="5733256"/>
                <a:ext cx="6840760" cy="576376"/>
              </a:xfrm>
              <a:prstGeom prst="rect">
                <a:avLst/>
              </a:prstGeom>
              <a:blipFill>
                <a:blip r:embed="rId5"/>
                <a:stretch>
                  <a:fillRect b="-1053"/>
                </a:stretch>
              </a:blipFill>
            </p:spPr>
            <p:txBody>
              <a:bodyPr/>
              <a:lstStyle/>
              <a:p>
                <a:r>
                  <a:rPr lang="es-CO">
                    <a:noFill/>
                  </a:rPr>
                  <a:t> </a:t>
                </a:r>
              </a:p>
            </p:txBody>
          </p:sp>
        </mc:Fallback>
      </mc:AlternateContent>
      <p:graphicFrame>
        <p:nvGraphicFramePr>
          <p:cNvPr id="4" name="Objeto 3"/>
          <p:cNvGraphicFramePr>
            <a:graphicFrameLocks noChangeAspect="1"/>
          </p:cNvGraphicFramePr>
          <p:nvPr/>
        </p:nvGraphicFramePr>
        <p:xfrm>
          <a:off x="63287" y="1556792"/>
          <a:ext cx="9045217" cy="1712393"/>
        </p:xfrm>
        <a:graphic>
          <a:graphicData uri="http://schemas.openxmlformats.org/presentationml/2006/ole">
            <mc:AlternateContent xmlns:mc="http://schemas.openxmlformats.org/markup-compatibility/2006">
              <mc:Choice xmlns:v="urn:schemas-microsoft-com:vml" Requires="v">
                <p:oleObj spid="_x0000_s10291" name="Worksheet" r:id="rId6" imgW="8201021" imgH="1552596" progId="Excel.Sheet.12">
                  <p:embed/>
                </p:oleObj>
              </mc:Choice>
              <mc:Fallback>
                <p:oleObj name="Worksheet" r:id="rId6" imgW="8201021" imgH="1552596" progId="Excel.Sheet.12">
                  <p:embed/>
                  <p:pic>
                    <p:nvPicPr>
                      <p:cNvPr id="4" name="Objeto 3"/>
                      <p:cNvPicPr/>
                      <p:nvPr/>
                    </p:nvPicPr>
                    <p:blipFill>
                      <a:blip r:embed="rId7"/>
                      <a:stretch>
                        <a:fillRect/>
                      </a:stretch>
                    </p:blipFill>
                    <p:spPr>
                      <a:xfrm>
                        <a:off x="63287" y="1556792"/>
                        <a:ext cx="9045217" cy="1712393"/>
                      </a:xfrm>
                      <a:prstGeom prst="rect">
                        <a:avLst/>
                      </a:prstGeom>
                    </p:spPr>
                  </p:pic>
                </p:oleObj>
              </mc:Fallback>
            </mc:AlternateContent>
          </a:graphicData>
        </a:graphic>
      </p:graphicFrame>
    </p:spTree>
    <p:extLst>
      <p:ext uri="{BB962C8B-B14F-4D97-AF65-F5344CB8AC3E}">
        <p14:creationId xmlns:p14="http://schemas.microsoft.com/office/powerpoint/2010/main" val="195449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mc:AlternateContent xmlns:mc="http://schemas.openxmlformats.org/markup-compatibility/2006">
        <mc:Choice xmlns:a14="http://schemas.microsoft.com/office/drawing/2010/main" Requires="a14">
          <p:sp>
            <p:nvSpPr>
              <p:cNvPr id="6" name="CuadroTexto 3">
                <a:extLst/>
              </p:cNvPr>
              <p:cNvSpPr txBox="1"/>
              <p:nvPr/>
            </p:nvSpPr>
            <p:spPr>
              <a:xfrm>
                <a:off x="532105" y="4115172"/>
                <a:ext cx="2965812" cy="492058"/>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s-CO"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rPr>
                            <m:t>𝑍𝑚</m:t>
                          </m:r>
                        </m:e>
                        <m:sub>
                          <m:r>
                            <a:rPr lang="en-US" sz="1400" i="1">
                              <a:solidFill>
                                <a:schemeClr val="tx1"/>
                              </a:solidFill>
                              <a:effectLst/>
                              <a:latin typeface="Cambria Math" panose="02040503050406030204" pitchFamily="18" charset="0"/>
                            </a:rPr>
                            <m:t>𝑖</m:t>
                          </m:r>
                        </m:sub>
                      </m:sSub>
                      <m:r>
                        <a:rPr lang="es-CO" sz="1400" i="1">
                          <a:solidFill>
                            <a:schemeClr val="tx1"/>
                          </a:solidFill>
                          <a:effectLst/>
                          <a:latin typeface="Cambria Math" panose="02040503050406030204" pitchFamily="18" charset="0"/>
                        </a:rPr>
                        <m:t>=</m:t>
                      </m:r>
                      <m:d>
                        <m:dPr>
                          <m:ctrlPr>
                            <a:rPr lang="es-CO" sz="1400" i="1">
                              <a:solidFill>
                                <a:schemeClr val="tx1"/>
                              </a:solidFill>
                              <a:effectLst/>
                              <a:latin typeface="Cambria Math" panose="02040503050406030204" pitchFamily="18" charset="0"/>
                            </a:rPr>
                          </m:ctrlPr>
                        </m:dPr>
                        <m:e>
                          <m:f>
                            <m:fPr>
                              <m:ctrlPr>
                                <a:rPr lang="es-CO" sz="1400" i="1">
                                  <a:solidFill>
                                    <a:schemeClr val="tx1"/>
                                  </a:solidFill>
                                  <a:effectLst/>
                                  <a:latin typeface="Cambria Math" panose="02040503050406030204" pitchFamily="18" charset="0"/>
                                </a:rPr>
                              </m:ctrlPr>
                            </m:fPr>
                            <m:num>
                              <m:sSub>
                                <m:sSubPr>
                                  <m:ctrlPr>
                                    <a:rPr lang="es-CO" sz="1400" i="1">
                                      <a:solidFill>
                                        <a:schemeClr val="tx1"/>
                                      </a:solidFill>
                                      <a:effectLst/>
                                      <a:latin typeface="Cambria Math" panose="02040503050406030204" pitchFamily="18" charset="0"/>
                                    </a:rPr>
                                  </m:ctrlPr>
                                </m:sSubPr>
                                <m:e>
                                  <m:sSub>
                                    <m:sSubPr>
                                      <m:ctrlPr>
                                        <a:rPr lang="es-CO"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rPr>
                                        <m:t>𝑈𝑎</m:t>
                                      </m:r>
                                    </m:e>
                                    <m:sub>
                                      <m:r>
                                        <a:rPr lang="en-US" sz="1400" i="1">
                                          <a:solidFill>
                                            <a:schemeClr val="tx1"/>
                                          </a:solidFill>
                                          <a:effectLst/>
                                          <a:latin typeface="Cambria Math" panose="02040503050406030204" pitchFamily="18" charset="0"/>
                                        </a:rPr>
                                        <m:t>𝑖</m:t>
                                      </m:r>
                                    </m:sub>
                                  </m:sSub>
                                  <m:r>
                                    <a:rPr lang="es-CO" sz="1400" i="1">
                                      <a:solidFill>
                                        <a:schemeClr val="tx1"/>
                                      </a:solidFill>
                                      <a:effectLst/>
                                      <a:latin typeface="Cambria Math" panose="02040503050406030204" pitchFamily="18" charset="0"/>
                                    </a:rPr>
                                    <m:t>∗</m:t>
                                  </m:r>
                                  <m:r>
                                    <a:rPr lang="en-US" sz="1400" i="1">
                                      <a:solidFill>
                                        <a:schemeClr val="tx1"/>
                                      </a:solidFill>
                                      <a:effectLst/>
                                      <a:latin typeface="Cambria Math" panose="02040503050406030204" pitchFamily="18" charset="0"/>
                                    </a:rPr>
                                    <m:t>𝑍</m:t>
                                  </m:r>
                                </m:e>
                                <m:sub>
                                  <m:r>
                                    <a:rPr lang="en-US" sz="1400" i="1">
                                      <a:solidFill>
                                        <a:schemeClr val="tx1"/>
                                      </a:solidFill>
                                      <a:effectLst/>
                                      <a:latin typeface="Cambria Math" panose="02040503050406030204" pitchFamily="18" charset="0"/>
                                    </a:rPr>
                                    <m:t>𝑖</m:t>
                                  </m:r>
                                </m:sub>
                              </m:sSub>
                              <m:r>
                                <a:rPr lang="es-CO" sz="1400" i="1">
                                  <a:solidFill>
                                    <a:schemeClr val="tx1"/>
                                  </a:solidFill>
                                  <a:effectLst/>
                                  <a:latin typeface="Cambria Math" panose="02040503050406030204" pitchFamily="18" charset="0"/>
                                </a:rPr>
                                <m:t>−</m:t>
                              </m:r>
                              <m:sSub>
                                <m:sSubPr>
                                  <m:ctrlPr>
                                    <a:rPr lang="es-CO"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rPr>
                                    <m:t>𝑈𝑎</m:t>
                                  </m:r>
                                </m:e>
                                <m:sub>
                                  <m:r>
                                    <a:rPr lang="en-US" sz="1400" i="1">
                                      <a:solidFill>
                                        <a:schemeClr val="tx1"/>
                                      </a:solidFill>
                                      <a:effectLst/>
                                      <a:latin typeface="Cambria Math" panose="02040503050406030204" pitchFamily="18" charset="0"/>
                                    </a:rPr>
                                    <m:t>𝑖</m:t>
                                  </m:r>
                                  <m:r>
                                    <a:rPr lang="es-CO" sz="1400" i="1">
                                      <a:solidFill>
                                        <a:schemeClr val="tx1"/>
                                      </a:solidFill>
                                      <a:effectLst/>
                                      <a:latin typeface="Cambria Math" panose="02040503050406030204" pitchFamily="18" charset="0"/>
                                    </a:rPr>
                                    <m:t> (</m:t>
                                  </m:r>
                                  <m:r>
                                    <a:rPr lang="en-US" sz="1400" i="1">
                                      <a:solidFill>
                                        <a:schemeClr val="tx1"/>
                                      </a:solidFill>
                                      <a:effectLst/>
                                      <a:latin typeface="Cambria Math" panose="02040503050406030204" pitchFamily="18" charset="0"/>
                                    </a:rPr>
                                    <m:t>𝑡</m:t>
                                  </m:r>
                                  <m:r>
                                    <a:rPr lang="es-CO" sz="1400" i="1">
                                      <a:solidFill>
                                        <a:schemeClr val="tx1"/>
                                      </a:solidFill>
                                      <a:effectLst/>
                                      <a:latin typeface="Cambria Math" panose="02040503050406030204" pitchFamily="18" charset="0"/>
                                    </a:rPr>
                                    <m:t>−1)</m:t>
                                  </m:r>
                                </m:sub>
                              </m:sSub>
                              <m:sSub>
                                <m:sSubPr>
                                  <m:ctrlPr>
                                    <a:rPr lang="es-CO" sz="1400" i="1">
                                      <a:solidFill>
                                        <a:schemeClr val="tx1"/>
                                      </a:solidFill>
                                      <a:effectLst/>
                                      <a:latin typeface="Cambria Math" panose="02040503050406030204" pitchFamily="18" charset="0"/>
                                    </a:rPr>
                                  </m:ctrlPr>
                                </m:sSubPr>
                                <m:e>
                                  <m:r>
                                    <a:rPr lang="es-CO" sz="1400" i="1">
                                      <a:solidFill>
                                        <a:schemeClr val="tx1"/>
                                      </a:solidFill>
                                      <a:effectLst/>
                                      <a:latin typeface="Cambria Math" panose="02040503050406030204" pitchFamily="18" charset="0"/>
                                    </a:rPr>
                                    <m:t>∗</m:t>
                                  </m:r>
                                  <m:r>
                                    <a:rPr lang="en-US" sz="1400" i="1">
                                      <a:solidFill>
                                        <a:schemeClr val="tx1"/>
                                      </a:solidFill>
                                      <a:effectLst/>
                                      <a:latin typeface="Cambria Math" panose="02040503050406030204" pitchFamily="18" charset="0"/>
                                    </a:rPr>
                                    <m:t>𝑍</m:t>
                                  </m:r>
                                </m:e>
                                <m:sub>
                                  <m:r>
                                    <a:rPr lang="en-US" sz="1400" i="1">
                                      <a:solidFill>
                                        <a:schemeClr val="tx1"/>
                                      </a:solidFill>
                                      <a:effectLst/>
                                      <a:latin typeface="Cambria Math" panose="02040503050406030204" pitchFamily="18" charset="0"/>
                                    </a:rPr>
                                    <m:t>𝑖</m:t>
                                  </m:r>
                                  <m:r>
                                    <a:rPr lang="en-US" sz="1400" i="1">
                                      <a:solidFill>
                                        <a:schemeClr val="tx1"/>
                                      </a:solidFill>
                                      <a:effectLst/>
                                      <a:latin typeface="Cambria Math" panose="02040503050406030204" pitchFamily="18" charset="0"/>
                                    </a:rPr>
                                    <m:t> </m:t>
                                  </m:r>
                                  <m:d>
                                    <m:dPr>
                                      <m:ctrlPr>
                                        <a:rPr lang="es-CO" sz="1400" i="1">
                                          <a:solidFill>
                                            <a:schemeClr val="tx1"/>
                                          </a:solidFill>
                                          <a:effectLst/>
                                          <a:latin typeface="Cambria Math" panose="02040503050406030204" pitchFamily="18" charset="0"/>
                                        </a:rPr>
                                      </m:ctrlPr>
                                    </m:dPr>
                                    <m:e>
                                      <m:r>
                                        <a:rPr lang="en-US" sz="1400" i="1">
                                          <a:solidFill>
                                            <a:schemeClr val="tx1"/>
                                          </a:solidFill>
                                          <a:effectLst/>
                                          <a:latin typeface="Cambria Math" panose="02040503050406030204" pitchFamily="18" charset="0"/>
                                        </a:rPr>
                                        <m:t>𝑡</m:t>
                                      </m:r>
                                      <m:r>
                                        <a:rPr lang="es-CO" sz="1400" i="1">
                                          <a:solidFill>
                                            <a:schemeClr val="tx1"/>
                                          </a:solidFill>
                                          <a:effectLst/>
                                          <a:latin typeface="Cambria Math" panose="02040503050406030204" pitchFamily="18" charset="0"/>
                                        </a:rPr>
                                        <m:t>−1</m:t>
                                      </m:r>
                                    </m:e>
                                  </m:d>
                                </m:sub>
                              </m:sSub>
                            </m:num>
                            <m:den>
                              <m:sSub>
                                <m:sSubPr>
                                  <m:ctrlPr>
                                    <a:rPr lang="es-CO"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rPr>
                                    <m:t>𝑈𝑎</m:t>
                                  </m:r>
                                </m:e>
                                <m:sub>
                                  <m:r>
                                    <a:rPr lang="en-US" sz="1400" i="1">
                                      <a:solidFill>
                                        <a:schemeClr val="tx1"/>
                                      </a:solidFill>
                                      <a:effectLst/>
                                      <a:latin typeface="Cambria Math" panose="02040503050406030204" pitchFamily="18" charset="0"/>
                                    </a:rPr>
                                    <m:t>𝑖</m:t>
                                  </m:r>
                                </m:sub>
                              </m:sSub>
                              <m:r>
                                <a:rPr lang="es-CO" sz="1400" i="1">
                                  <a:solidFill>
                                    <a:schemeClr val="tx1"/>
                                  </a:solidFill>
                                  <a:effectLst/>
                                  <a:latin typeface="Cambria Math" panose="02040503050406030204" pitchFamily="18" charset="0"/>
                                </a:rPr>
                                <m:t>−</m:t>
                              </m:r>
                              <m:sSub>
                                <m:sSubPr>
                                  <m:ctrlPr>
                                    <a:rPr lang="es-CO" sz="1400" i="1">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rPr>
                                    <m:t>𝑈𝑎</m:t>
                                  </m:r>
                                </m:e>
                                <m:sub>
                                  <m:r>
                                    <a:rPr lang="en-US" sz="1400" i="1">
                                      <a:solidFill>
                                        <a:schemeClr val="tx1"/>
                                      </a:solidFill>
                                      <a:effectLst/>
                                      <a:latin typeface="Cambria Math" panose="02040503050406030204" pitchFamily="18" charset="0"/>
                                    </a:rPr>
                                    <m:t>𝑖</m:t>
                                  </m:r>
                                  <m:r>
                                    <a:rPr lang="en-US" sz="1400" i="1">
                                      <a:solidFill>
                                        <a:schemeClr val="tx1"/>
                                      </a:solidFill>
                                      <a:effectLst/>
                                      <a:latin typeface="Cambria Math" panose="02040503050406030204" pitchFamily="18" charset="0"/>
                                    </a:rPr>
                                    <m:t>( </m:t>
                                  </m:r>
                                  <m:r>
                                    <a:rPr lang="en-US" sz="1400" i="1">
                                      <a:solidFill>
                                        <a:schemeClr val="tx1"/>
                                      </a:solidFill>
                                      <a:effectLst/>
                                      <a:latin typeface="Cambria Math" panose="02040503050406030204" pitchFamily="18" charset="0"/>
                                    </a:rPr>
                                    <m:t>𝑡</m:t>
                                  </m:r>
                                  <m:r>
                                    <a:rPr lang="es-CO" sz="1400" i="1">
                                      <a:solidFill>
                                        <a:schemeClr val="tx1"/>
                                      </a:solidFill>
                                      <a:effectLst/>
                                      <a:latin typeface="Cambria Math" panose="02040503050406030204" pitchFamily="18" charset="0"/>
                                    </a:rPr>
                                    <m:t>−1)</m:t>
                                  </m:r>
                                </m:sub>
                              </m:sSub>
                            </m:den>
                          </m:f>
                        </m:e>
                      </m:d>
                    </m:oMath>
                  </m:oMathPara>
                </a14:m>
                <a:endParaRPr lang="es-CO" sz="1400" dirty="0"/>
              </a:p>
            </p:txBody>
          </p:sp>
        </mc:Choice>
        <mc:Fallback>
          <p:sp>
            <p:nvSpPr>
              <p:cNvPr id="6" name="CuadroTexto 3">
                <a:extLst/>
              </p:cNvPr>
              <p:cNvSpPr txBox="1">
                <a:spLocks noRot="1" noChangeAspect="1" noMove="1" noResize="1" noEditPoints="1" noAdjustHandles="1" noChangeArrowheads="1" noChangeShapeType="1" noTextEdit="1"/>
              </p:cNvSpPr>
              <p:nvPr/>
            </p:nvSpPr>
            <p:spPr>
              <a:xfrm>
                <a:off x="532105" y="4115172"/>
                <a:ext cx="2965812" cy="492058"/>
              </a:xfrm>
              <a:prstGeom prst="rect">
                <a:avLst/>
              </a:prstGeom>
              <a:blipFill>
                <a:blip r:embed="rId3"/>
                <a:stretch>
                  <a:fillRect l="-821" b="-12346"/>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7" name="CuadroTexto 4">
                <a:extLst/>
              </p:cNvPr>
              <p:cNvSpPr txBox="1"/>
              <p:nvPr/>
            </p:nvSpPr>
            <p:spPr>
              <a:xfrm>
                <a:off x="4439522" y="4077072"/>
                <a:ext cx="3750129" cy="484043"/>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s-CO" sz="1400" i="1" smtClean="0">
                              <a:solidFill>
                                <a:schemeClr val="tx1"/>
                              </a:solidFill>
                              <a:effectLst/>
                              <a:latin typeface="Cambria Math" panose="02040503050406030204" pitchFamily="18" charset="0"/>
                            </a:rPr>
                          </m:ctrlPr>
                        </m:sSubPr>
                        <m:e>
                          <m:r>
                            <a:rPr lang="en-US" sz="1400" i="1">
                              <a:solidFill>
                                <a:schemeClr val="tx1"/>
                              </a:solidFill>
                              <a:effectLst/>
                              <a:latin typeface="Cambria Math" panose="02040503050406030204" pitchFamily="18" charset="0"/>
                            </a:rPr>
                            <m:t>𝑍𝑚</m:t>
                          </m:r>
                        </m:e>
                        <m:sub>
                          <m:r>
                            <a:rPr lang="en-US" sz="1400" i="1">
                              <a:solidFill>
                                <a:schemeClr val="tx1"/>
                              </a:solidFill>
                              <a:effectLst/>
                              <a:latin typeface="Cambria Math" panose="02040503050406030204" pitchFamily="18" charset="0"/>
                            </a:rPr>
                            <m:t>𝑖</m:t>
                          </m:r>
                        </m:sub>
                      </m:sSub>
                      <m:r>
                        <a:rPr lang="es-CO" sz="1400" i="1">
                          <a:solidFill>
                            <a:schemeClr val="tx1"/>
                          </a:solidFill>
                          <a:effectLst/>
                          <a:latin typeface="Cambria Math" panose="02040503050406030204" pitchFamily="18" charset="0"/>
                        </a:rPr>
                        <m:t>=</m:t>
                      </m:r>
                      <m:d>
                        <m:dPr>
                          <m:ctrlPr>
                            <a:rPr lang="es-CO" sz="1400" i="1">
                              <a:solidFill>
                                <a:schemeClr val="tx1"/>
                              </a:solidFill>
                              <a:effectLst/>
                              <a:latin typeface="Cambria Math" panose="02040503050406030204" pitchFamily="18" charset="0"/>
                            </a:rPr>
                          </m:ctrlPr>
                        </m:dPr>
                        <m:e>
                          <m:f>
                            <m:fPr>
                              <m:ctrlPr>
                                <a:rPr lang="es-CO" sz="1400" i="1">
                                  <a:solidFill>
                                    <a:schemeClr val="tx1"/>
                                  </a:solidFill>
                                  <a:effectLst/>
                                  <a:latin typeface="Cambria Math" panose="02040503050406030204" pitchFamily="18" charset="0"/>
                                </a:rPr>
                              </m:ctrlPr>
                            </m:fPr>
                            <m:num>
                              <m:r>
                                <a:rPr lang="es-CO" sz="1400" i="1" smtClean="0">
                                  <a:solidFill>
                                    <a:schemeClr val="tx1"/>
                                  </a:solidFill>
                                  <a:effectLst/>
                                  <a:latin typeface="Cambria Math" panose="02040503050406030204" pitchFamily="18" charset="0"/>
                                </a:rPr>
                                <m:t>5</m:t>
                              </m:r>
                              <m:r>
                                <a:rPr lang="es-CO" sz="1400" b="0" i="1" smtClean="0">
                                  <a:solidFill>
                                    <a:schemeClr val="tx1"/>
                                  </a:solidFill>
                                  <a:effectLst/>
                                  <a:latin typeface="Cambria Math" panose="02040503050406030204" pitchFamily="18" charset="0"/>
                                </a:rPr>
                                <m:t>.040.000∗52,20</m:t>
                              </m:r>
                              <m:r>
                                <a:rPr lang="es-CO" sz="1400" b="0" i="1">
                                  <a:solidFill>
                                    <a:schemeClr val="tx1"/>
                                  </a:solidFill>
                                  <a:effectLst/>
                                  <a:latin typeface="Cambria Math" panose="02040503050406030204" pitchFamily="18" charset="0"/>
                                </a:rPr>
                                <m:t>−</m:t>
                              </m:r>
                              <m:r>
                                <a:rPr lang="es-CO" sz="1400" b="0" i="1" smtClean="0">
                                  <a:solidFill>
                                    <a:schemeClr val="tx1"/>
                                  </a:solidFill>
                                  <a:effectLst/>
                                  <a:latin typeface="Cambria Math" panose="02040503050406030204" pitchFamily="18" charset="0"/>
                                </a:rPr>
                                <m:t>4.340.</m:t>
                              </m:r>
                              <m:r>
                                <a:rPr lang="es-CO" sz="1400" b="0" i="1">
                                  <a:solidFill>
                                    <a:schemeClr val="tx1"/>
                                  </a:solidFill>
                                  <a:effectLst/>
                                  <a:latin typeface="Cambria Math" panose="02040503050406030204" pitchFamily="18" charset="0"/>
                                </a:rPr>
                                <m:t>000∗</m:t>
                              </m:r>
                              <m:r>
                                <a:rPr lang="es-CO" sz="1400" b="0" i="1" smtClean="0">
                                  <a:solidFill>
                                    <a:schemeClr val="tx1"/>
                                  </a:solidFill>
                                  <a:effectLst/>
                                  <a:latin typeface="Cambria Math" panose="02040503050406030204" pitchFamily="18" charset="0"/>
                                </a:rPr>
                                <m:t>50,55</m:t>
                              </m:r>
                            </m:num>
                            <m:den>
                              <m:r>
                                <a:rPr lang="es-CO" sz="1400" b="0" i="1" smtClean="0">
                                  <a:solidFill>
                                    <a:schemeClr val="tx1"/>
                                  </a:solidFill>
                                  <a:effectLst/>
                                  <a:latin typeface="Cambria Math" panose="02040503050406030204" pitchFamily="18" charset="0"/>
                                </a:rPr>
                                <m:t>5.040.000</m:t>
                              </m:r>
                              <m:r>
                                <a:rPr lang="es-CO" sz="1400" b="0" i="1">
                                  <a:solidFill>
                                    <a:schemeClr val="tx1"/>
                                  </a:solidFill>
                                  <a:effectLst/>
                                  <a:latin typeface="Cambria Math" panose="02040503050406030204" pitchFamily="18" charset="0"/>
                                </a:rPr>
                                <m:t>−</m:t>
                              </m:r>
                              <m:r>
                                <a:rPr lang="es-CO" sz="1400" b="0" i="1" smtClean="0">
                                  <a:solidFill>
                                    <a:schemeClr val="tx1"/>
                                  </a:solidFill>
                                  <a:effectLst/>
                                  <a:latin typeface="Cambria Math" panose="02040503050406030204" pitchFamily="18" charset="0"/>
                                </a:rPr>
                                <m:t>4.340</m:t>
                              </m:r>
                              <m:r>
                                <a:rPr lang="es-CO" sz="1400" b="0" i="1">
                                  <a:solidFill>
                                    <a:schemeClr val="tx1"/>
                                  </a:solidFill>
                                  <a:effectLst/>
                                  <a:latin typeface="Cambria Math" panose="02040503050406030204" pitchFamily="18" charset="0"/>
                                </a:rPr>
                                <m:t>.000</m:t>
                              </m:r>
                            </m:den>
                          </m:f>
                        </m:e>
                      </m:d>
                    </m:oMath>
                  </m:oMathPara>
                </a14:m>
                <a:endParaRPr lang="es-CO" sz="1400" dirty="0"/>
              </a:p>
            </p:txBody>
          </p:sp>
        </mc:Choice>
        <mc:Fallback>
          <p:sp>
            <p:nvSpPr>
              <p:cNvPr id="7" name="CuadroTexto 4">
                <a:extLst/>
              </p:cNvPr>
              <p:cNvSpPr txBox="1">
                <a:spLocks noRot="1" noChangeAspect="1" noMove="1" noResize="1" noEditPoints="1" noAdjustHandles="1" noChangeArrowheads="1" noChangeShapeType="1" noTextEdit="1"/>
              </p:cNvSpPr>
              <p:nvPr/>
            </p:nvSpPr>
            <p:spPr>
              <a:xfrm>
                <a:off x="4439522" y="4077072"/>
                <a:ext cx="3750129" cy="484043"/>
              </a:xfrm>
              <a:prstGeom prst="rect">
                <a:avLst/>
              </a:prstGeom>
              <a:blipFill>
                <a:blip r:embed="rId4"/>
                <a:stretch>
                  <a:fillRect l="-650"/>
                </a:stretch>
              </a:blipFill>
            </p:spPr>
            <p:txBody>
              <a:bodyPr/>
              <a:lstStyle/>
              <a:p>
                <a:r>
                  <a:rPr lang="es-CO">
                    <a:noFill/>
                  </a:rPr>
                  <a:t> </a:t>
                </a:r>
              </a:p>
            </p:txBody>
          </p:sp>
        </mc:Fallback>
      </mc:AlternateContent>
      <p:sp>
        <p:nvSpPr>
          <p:cNvPr id="4" name="Rectángulo 3"/>
          <p:cNvSpPr/>
          <p:nvPr/>
        </p:nvSpPr>
        <p:spPr>
          <a:xfrm>
            <a:off x="827584" y="620688"/>
            <a:ext cx="7920880" cy="369332"/>
          </a:xfrm>
          <a:prstGeom prst="rect">
            <a:avLst/>
          </a:prstGeom>
        </p:spPr>
        <p:txBody>
          <a:bodyPr wrap="square">
            <a:spAutoFit/>
          </a:bodyPr>
          <a:lstStyle/>
          <a:p>
            <a:r>
              <a:rPr lang="es-CO" b="1" dirty="0">
                <a:solidFill>
                  <a:schemeClr val="accent3">
                    <a:lumMod val="50000"/>
                  </a:schemeClr>
                </a:solidFill>
              </a:rPr>
              <a:t>1.3 Cálculo del Factor de Ponderación Z – Cálculo del factor Z del mes</a:t>
            </a:r>
            <a:endParaRPr lang="es-CO" dirty="0"/>
          </a:p>
        </p:txBody>
      </p:sp>
      <p:graphicFrame>
        <p:nvGraphicFramePr>
          <p:cNvPr id="8" name="Objeto 7"/>
          <p:cNvGraphicFramePr>
            <a:graphicFrameLocks noChangeAspect="1"/>
          </p:cNvGraphicFramePr>
          <p:nvPr/>
        </p:nvGraphicFramePr>
        <p:xfrm>
          <a:off x="-1" y="1671851"/>
          <a:ext cx="9085007" cy="1613133"/>
        </p:xfrm>
        <a:graphic>
          <a:graphicData uri="http://schemas.openxmlformats.org/presentationml/2006/ole">
            <mc:AlternateContent xmlns:mc="http://schemas.openxmlformats.org/markup-compatibility/2006">
              <mc:Choice xmlns:v="urn:schemas-microsoft-com:vml" Requires="v">
                <p:oleObj spid="_x0000_s11315" name="Worksheet" r:id="rId5" imgW="8744114" imgH="1552596" progId="Excel.Sheet.12">
                  <p:embed/>
                </p:oleObj>
              </mc:Choice>
              <mc:Fallback>
                <p:oleObj name="Worksheet" r:id="rId5" imgW="8744114" imgH="1552596" progId="Excel.Sheet.12">
                  <p:embed/>
                  <p:pic>
                    <p:nvPicPr>
                      <p:cNvPr id="8" name="Objeto 7"/>
                      <p:cNvPicPr/>
                      <p:nvPr/>
                    </p:nvPicPr>
                    <p:blipFill>
                      <a:blip r:embed="rId6"/>
                      <a:stretch>
                        <a:fillRect/>
                      </a:stretch>
                    </p:blipFill>
                    <p:spPr>
                      <a:xfrm>
                        <a:off x="-1" y="1671851"/>
                        <a:ext cx="9085007" cy="1613133"/>
                      </a:xfrm>
                      <a:prstGeom prst="rect">
                        <a:avLst/>
                      </a:prstGeom>
                    </p:spPr>
                  </p:pic>
                </p:oleObj>
              </mc:Fallback>
            </mc:AlternateContent>
          </a:graphicData>
        </a:graphic>
      </p:graphicFrame>
    </p:spTree>
    <p:extLst>
      <p:ext uri="{BB962C8B-B14F-4D97-AF65-F5344CB8AC3E}">
        <p14:creationId xmlns:p14="http://schemas.microsoft.com/office/powerpoint/2010/main" val="316188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Agenda</a:t>
            </a:r>
          </a:p>
        </p:txBody>
      </p:sp>
      <p:sp>
        <p:nvSpPr>
          <p:cNvPr id="5123" name="2 Marcador de contenido"/>
          <p:cNvSpPr>
            <a:spLocks noGrp="1"/>
          </p:cNvSpPr>
          <p:nvPr>
            <p:ph idx="1"/>
          </p:nvPr>
        </p:nvSpPr>
        <p:spPr>
          <a:xfrm>
            <a:off x="250825" y="1052513"/>
            <a:ext cx="8642350" cy="5214937"/>
          </a:xfrm>
        </p:spPr>
        <p:txBody>
          <a:bodyPr/>
          <a:lstStyle/>
          <a:p>
            <a:pPr algn="just" eaLnBrk="1" hangingPunct="1">
              <a:buFont typeface="Arial" charset="0"/>
              <a:buChar char="•"/>
              <a:defRPr/>
            </a:pPr>
            <a:r>
              <a:rPr lang="es-CO" sz="2400" dirty="0"/>
              <a:t>Estructura del mercado de azúcar</a:t>
            </a:r>
          </a:p>
          <a:p>
            <a:pPr algn="just" eaLnBrk="1" hangingPunct="1">
              <a:buFont typeface="Arial" charset="0"/>
              <a:buChar char="•"/>
              <a:defRPr/>
            </a:pPr>
            <a:r>
              <a:rPr lang="es-MX" sz="2400" dirty="0"/>
              <a:t>Funcionamiento</a:t>
            </a:r>
          </a:p>
          <a:p>
            <a:pPr algn="just" eaLnBrk="1" hangingPunct="1">
              <a:buFont typeface="Arial" charset="0"/>
              <a:buChar char="•"/>
              <a:defRPr/>
            </a:pPr>
            <a:r>
              <a:rPr lang="es-MX" sz="2400" dirty="0"/>
              <a:t>Operaciones de estabilización</a:t>
            </a:r>
            <a:endParaRPr lang="es-MX" sz="2000" dirty="0"/>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Tree>
    <p:extLst>
      <p:ext uri="{BB962C8B-B14F-4D97-AF65-F5344CB8AC3E}">
        <p14:creationId xmlns:p14="http://schemas.microsoft.com/office/powerpoint/2010/main" val="1147963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457200" y="182563"/>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A. Indicadores de Precios de Mercado</a:t>
            </a:r>
          </a:p>
        </p:txBody>
      </p:sp>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6" name="Rectangle 3"/>
          <p:cNvSpPr>
            <a:spLocks noGrp="1" noChangeArrowheads="1"/>
          </p:cNvSpPr>
          <p:nvPr>
            <p:ph idx="1"/>
          </p:nvPr>
        </p:nvSpPr>
        <p:spPr>
          <a:xfrm>
            <a:off x="357188" y="928688"/>
            <a:ext cx="8572500" cy="1865126"/>
          </a:xfrm>
        </p:spPr>
        <p:txBody>
          <a:bodyPr>
            <a:spAutoFit/>
          </a:bodyPr>
          <a:lstStyle/>
          <a:p>
            <a:pPr marL="0" indent="0" algn="just" eaLnBrk="1" hangingPunct="1">
              <a:buNone/>
            </a:pPr>
            <a:r>
              <a:rPr lang="es-MX" altLang="es-CO" sz="2400" dirty="0"/>
              <a:t>A.1 Indicadores de Precios de Mercado antes de ajustes</a:t>
            </a:r>
          </a:p>
          <a:p>
            <a:pPr marL="457200" lvl="1" indent="0" algn="just" eaLnBrk="1" hangingPunct="1">
              <a:buNone/>
            </a:pPr>
            <a:r>
              <a:rPr lang="es-MX" altLang="es-CO" sz="2000" dirty="0"/>
              <a:t>A.1.1 MNT</a:t>
            </a:r>
          </a:p>
          <a:p>
            <a:pPr marL="457200" lvl="1" indent="0" algn="just" eaLnBrk="1" hangingPunct="1">
              <a:buNone/>
            </a:pPr>
            <a:r>
              <a:rPr lang="es-MX" altLang="es-CO" sz="2000" dirty="0"/>
              <a:t>A.1.2 MIE</a:t>
            </a:r>
          </a:p>
          <a:p>
            <a:pPr marL="457200" lvl="1" indent="0" algn="just" eaLnBrk="1" hangingPunct="1">
              <a:buNone/>
            </a:pPr>
            <a:r>
              <a:rPr lang="es-MX" altLang="es-CO" sz="2000" dirty="0"/>
              <a:t>A.1.3 MOM (No se le aplica factor de ajuste)</a:t>
            </a:r>
          </a:p>
          <a:p>
            <a:pPr marL="914400" lvl="2" indent="0" algn="just" eaLnBrk="1" hangingPunct="1">
              <a:buNone/>
            </a:pPr>
            <a:endParaRPr lang="es-MX" altLang="es-CO" sz="1600" dirty="0"/>
          </a:p>
        </p:txBody>
      </p:sp>
    </p:spTree>
    <p:extLst>
      <p:ext uri="{BB962C8B-B14F-4D97-AF65-F5344CB8AC3E}">
        <p14:creationId xmlns:p14="http://schemas.microsoft.com/office/powerpoint/2010/main" val="407394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1. Estructura del mercado</a:t>
            </a:r>
          </a:p>
        </p:txBody>
      </p:sp>
      <p:sp>
        <p:nvSpPr>
          <p:cNvPr id="5123" name="2 Marcador de contenido"/>
          <p:cNvSpPr>
            <a:spLocks noGrp="1"/>
          </p:cNvSpPr>
          <p:nvPr>
            <p:ph idx="1"/>
          </p:nvPr>
        </p:nvSpPr>
        <p:spPr>
          <a:xfrm>
            <a:off x="250825" y="1052513"/>
            <a:ext cx="8642350" cy="5214937"/>
          </a:xfrm>
        </p:spPr>
        <p:txBody>
          <a:bodyPr/>
          <a:lstStyle/>
          <a:p>
            <a:pPr algn="just" eaLnBrk="1" hangingPunct="1">
              <a:buFont typeface="Arial" charset="0"/>
              <a:buChar char="•"/>
              <a:defRPr/>
            </a:pPr>
            <a:r>
              <a:rPr lang="es-CO" sz="2200" dirty="0"/>
              <a:t>Para los dos grupos de mercado, se tienen tres indicadores de precios:</a:t>
            </a:r>
          </a:p>
          <a:p>
            <a:pPr marL="1341438" lvl="1" algn="just" eaLnBrk="1" hangingPunct="1">
              <a:buFont typeface="Arial" charset="0"/>
              <a:buChar char="•"/>
              <a:defRPr/>
            </a:pPr>
            <a:r>
              <a:rPr lang="es-CO" sz="2000" u="sng" dirty="0"/>
              <a:t>Mercado Nacional Tradicional:</a:t>
            </a:r>
            <a:r>
              <a:rPr lang="es-CO" sz="2000" dirty="0"/>
              <a:t> corresponde a un promedio ponderado de los precios de paridad de importación (origen Perú y Brasil puestos en Buenaventura). Este precio se ajusta con base en el precio en la plaza mayorista de Cali (DANE).</a:t>
            </a:r>
          </a:p>
          <a:p>
            <a:pPr marL="1341438" lvl="1" algn="just" eaLnBrk="1" hangingPunct="1">
              <a:buFont typeface="Arial" charset="0"/>
              <a:buChar char="•"/>
              <a:defRPr/>
            </a:pPr>
            <a:endParaRPr lang="es-CO" sz="2000" dirty="0"/>
          </a:p>
          <a:p>
            <a:pPr marL="1341438" lvl="1" algn="just" eaLnBrk="1" hangingPunct="1">
              <a:buFont typeface="Arial" charset="0"/>
              <a:buChar char="•"/>
              <a:defRPr/>
            </a:pPr>
            <a:endParaRPr lang="es-CO" sz="2000" dirty="0"/>
          </a:p>
          <a:p>
            <a:pPr marL="1341438" lvl="1" algn="just" eaLnBrk="1" hangingPunct="1">
              <a:buFont typeface="Arial" charset="0"/>
              <a:buChar char="•"/>
              <a:defRPr/>
            </a:pPr>
            <a:r>
              <a:rPr lang="es-CO" sz="2000" u="sng" dirty="0"/>
              <a:t>Mercado Interno Especial:</a:t>
            </a:r>
            <a:r>
              <a:rPr lang="es-CO" sz="2000" dirty="0"/>
              <a:t> Se aplica la metodología anterior, puesto en Cartagena en lugar de Buenaventura y se ajusta con la plaza de Cartagena en lugar de la de Cali</a:t>
            </a:r>
          </a:p>
          <a:p>
            <a:pPr marL="1341438" lvl="1" algn="just" eaLnBrk="1" hangingPunct="1">
              <a:buFont typeface="Arial" charset="0"/>
              <a:buChar char="•"/>
              <a:defRPr/>
            </a:pPr>
            <a:r>
              <a:rPr lang="es-CO" sz="2000" u="sng" dirty="0"/>
              <a:t>Otros Mercados</a:t>
            </a:r>
            <a:r>
              <a:rPr lang="es-CO" sz="2000" dirty="0"/>
              <a:t>: Precio promedio de los azúcares exportados por </a:t>
            </a:r>
            <a:r>
              <a:rPr lang="es-CO" sz="2000" dirty="0" err="1"/>
              <a:t>Ciamsa</a:t>
            </a:r>
            <a:r>
              <a:rPr lang="es-CO" sz="2000" dirty="0"/>
              <a:t>. Se toman las menores calidades que constituyan al menos el 20% del volumen exportado y se descuentan los gastos de exportación.</a:t>
            </a:r>
          </a:p>
          <a:p>
            <a:pPr marL="1341438" lvl="1" algn="just" eaLnBrk="1" hangingPunct="1">
              <a:buFont typeface="Arial" charset="0"/>
              <a:buChar char="•"/>
              <a:defRPr/>
            </a:pPr>
            <a:endParaRPr lang="es-CO" sz="2000" dirty="0"/>
          </a:p>
          <a:p>
            <a:pPr marL="1055688" lvl="1" indent="0" algn="just" eaLnBrk="1" hangingPunct="1">
              <a:buNone/>
              <a:defRPr/>
            </a:pPr>
            <a:r>
              <a:rPr lang="es-CO" sz="2000" dirty="0"/>
              <a:t>NOTA: Los indicadores de precios de los mercados nacional tradicional e interno especial, requieren la aplicación de un factor de ajuste Fa</a:t>
            </a:r>
          </a:p>
          <a:p>
            <a:pPr marL="1341438" lvl="1" algn="just" eaLnBrk="1" hangingPunct="1">
              <a:buFont typeface="Arial" charset="0"/>
              <a:buChar char="•"/>
              <a:defRPr/>
            </a:pPr>
            <a:endParaRPr lang="es-CO" sz="2000" dirty="0"/>
          </a:p>
          <a:p>
            <a:pPr marL="457200" lvl="1" indent="0" algn="just" eaLnBrk="1" hangingPunct="1">
              <a:buNone/>
              <a:defRPr/>
            </a:pPr>
            <a:endParaRPr lang="es-CO" sz="2000" dirty="0"/>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
        <p:nvSpPr>
          <p:cNvPr id="2" name="Abrir llave 1"/>
          <p:cNvSpPr/>
          <p:nvPr/>
        </p:nvSpPr>
        <p:spPr>
          <a:xfrm>
            <a:off x="909039" y="3429000"/>
            <a:ext cx="576064" cy="2304256"/>
          </a:xfrm>
          <a:prstGeom prst="leftBrace">
            <a:avLst>
              <a:gd name="adj1" fmla="val 21068"/>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b="1" dirty="0"/>
          </a:p>
        </p:txBody>
      </p:sp>
      <p:sp>
        <p:nvSpPr>
          <p:cNvPr id="6" name="Abrir llave 5"/>
          <p:cNvSpPr/>
          <p:nvPr/>
        </p:nvSpPr>
        <p:spPr>
          <a:xfrm>
            <a:off x="971600" y="1559634"/>
            <a:ext cx="524542" cy="1185683"/>
          </a:xfrm>
          <a:prstGeom prst="leftBrace">
            <a:avLst>
              <a:gd name="adj1" fmla="val 21068"/>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b="1" dirty="0"/>
          </a:p>
        </p:txBody>
      </p:sp>
      <p:sp>
        <p:nvSpPr>
          <p:cNvPr id="5" name="CuadroTexto 4"/>
          <p:cNvSpPr txBox="1"/>
          <p:nvPr/>
        </p:nvSpPr>
        <p:spPr>
          <a:xfrm>
            <a:off x="323528" y="1846453"/>
            <a:ext cx="720080" cy="646331"/>
          </a:xfrm>
          <a:prstGeom prst="rect">
            <a:avLst/>
          </a:prstGeom>
          <a:noFill/>
        </p:spPr>
        <p:txBody>
          <a:bodyPr wrap="square" rtlCol="0">
            <a:spAutoFit/>
          </a:bodyPr>
          <a:lstStyle/>
          <a:p>
            <a:pPr algn="ctr"/>
            <a:r>
              <a:rPr lang="es-CO" sz="3600" b="1" dirty="0"/>
              <a:t>Y</a:t>
            </a:r>
          </a:p>
        </p:txBody>
      </p:sp>
      <p:sp>
        <p:nvSpPr>
          <p:cNvPr id="9" name="CuadroTexto 8"/>
          <p:cNvSpPr txBox="1"/>
          <p:nvPr/>
        </p:nvSpPr>
        <p:spPr>
          <a:xfrm>
            <a:off x="-101204" y="4257962"/>
            <a:ext cx="1430510" cy="646331"/>
          </a:xfrm>
          <a:prstGeom prst="rect">
            <a:avLst/>
          </a:prstGeom>
          <a:noFill/>
        </p:spPr>
        <p:txBody>
          <a:bodyPr wrap="square" rtlCol="0">
            <a:spAutoFit/>
          </a:bodyPr>
          <a:lstStyle/>
          <a:p>
            <a:pPr algn="ctr"/>
            <a:r>
              <a:rPr lang="es-CO" sz="3600" b="1" dirty="0"/>
              <a:t>Z</a:t>
            </a:r>
          </a:p>
        </p:txBody>
      </p:sp>
    </p:spTree>
    <p:extLst>
      <p:ext uri="{BB962C8B-B14F-4D97-AF65-F5344CB8AC3E}">
        <p14:creationId xmlns:p14="http://schemas.microsoft.com/office/powerpoint/2010/main" val="356728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606550" y="2562225"/>
            <a:ext cx="2478088" cy="1106488"/>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1100" b="1" dirty="0"/>
              <a:t>Ponderado de los PPI según las </a:t>
            </a:r>
            <a:r>
              <a:rPr lang="es-CO" sz="1100" b="1" dirty="0">
                <a:solidFill>
                  <a:srgbClr val="FF0000"/>
                </a:solidFill>
              </a:rPr>
              <a:t>unidades entregadas al MNT</a:t>
            </a:r>
            <a:r>
              <a:rPr lang="es-CO" sz="1100" b="1" dirty="0"/>
              <a:t> por los productores nacionales y las importaciones según su origen.</a:t>
            </a:r>
          </a:p>
        </p:txBody>
      </p:sp>
      <p:sp>
        <p:nvSpPr>
          <p:cNvPr id="10" name="9 Elipse"/>
          <p:cNvSpPr/>
          <p:nvPr/>
        </p:nvSpPr>
        <p:spPr>
          <a:xfrm>
            <a:off x="4953000" y="2365378"/>
            <a:ext cx="2241550" cy="100012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100" b="1" dirty="0"/>
              <a:t>Ajuste al </a:t>
            </a:r>
            <a:r>
              <a:rPr lang="es-CO" sz="1100" b="1" dirty="0" err="1"/>
              <a:t>PPIMnt</a:t>
            </a:r>
            <a:r>
              <a:rPr lang="es-CO" sz="1100" b="1" dirty="0"/>
              <a:t> de acuerdo a su comportamiento frente al Precio estimado de venta del mes anterior</a:t>
            </a:r>
          </a:p>
        </p:txBody>
      </p:sp>
      <p:cxnSp>
        <p:nvCxnSpPr>
          <p:cNvPr id="8" name="7 Conector recto de flecha"/>
          <p:cNvCxnSpPr/>
          <p:nvPr/>
        </p:nvCxnSpPr>
        <p:spPr>
          <a:xfrm flipH="1">
            <a:off x="3024190" y="2018532"/>
            <a:ext cx="1308892" cy="543693"/>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cxnSp>
        <p:nvCxnSpPr>
          <p:cNvPr id="12" name="11 Conector recto de flecha"/>
          <p:cNvCxnSpPr/>
          <p:nvPr/>
        </p:nvCxnSpPr>
        <p:spPr>
          <a:xfrm>
            <a:off x="5750722" y="2054265"/>
            <a:ext cx="545681" cy="31273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8" name="17 Elipse"/>
          <p:cNvSpPr/>
          <p:nvPr/>
        </p:nvSpPr>
        <p:spPr>
          <a:xfrm>
            <a:off x="1266825" y="3903663"/>
            <a:ext cx="1262063" cy="765175"/>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800" b="1" dirty="0"/>
              <a:t>Precio de Paridad Importación </a:t>
            </a:r>
          </a:p>
          <a:p>
            <a:pPr algn="ctr" eaLnBrk="1" hangingPunct="1">
              <a:defRPr/>
            </a:pPr>
            <a:r>
              <a:rPr lang="es-CO" sz="800" b="1" dirty="0"/>
              <a:t>Brasil-Buenaventura</a:t>
            </a:r>
          </a:p>
        </p:txBody>
      </p:sp>
      <p:sp>
        <p:nvSpPr>
          <p:cNvPr id="22" name="21 Elipse"/>
          <p:cNvSpPr/>
          <p:nvPr/>
        </p:nvSpPr>
        <p:spPr>
          <a:xfrm>
            <a:off x="2916238" y="3922713"/>
            <a:ext cx="1363662" cy="765175"/>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800" b="1" dirty="0"/>
              <a:t>Precio de Paridad Importación </a:t>
            </a:r>
          </a:p>
          <a:p>
            <a:pPr algn="ctr" eaLnBrk="1" hangingPunct="1">
              <a:defRPr/>
            </a:pPr>
            <a:r>
              <a:rPr lang="es-CO" sz="800" b="1" dirty="0"/>
              <a:t>Perú /Bolivia - Buenaventura</a:t>
            </a:r>
          </a:p>
        </p:txBody>
      </p:sp>
      <p:cxnSp>
        <p:nvCxnSpPr>
          <p:cNvPr id="20" name="19 Conector recto de flecha"/>
          <p:cNvCxnSpPr>
            <a:endCxn id="18" idx="0"/>
          </p:cNvCxnSpPr>
          <p:nvPr/>
        </p:nvCxnSpPr>
        <p:spPr>
          <a:xfrm flipH="1">
            <a:off x="1897063" y="3562350"/>
            <a:ext cx="390525" cy="341313"/>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30" name="29 Elipse"/>
          <p:cNvSpPr/>
          <p:nvPr/>
        </p:nvSpPr>
        <p:spPr>
          <a:xfrm>
            <a:off x="1025525" y="5027613"/>
            <a:ext cx="1003300" cy="765175"/>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800" b="1" dirty="0"/>
              <a:t>Unidades vendidas ingenios - mes de liquidación</a:t>
            </a:r>
          </a:p>
        </p:txBody>
      </p:sp>
      <p:sp>
        <p:nvSpPr>
          <p:cNvPr id="32" name="31 Elipse"/>
          <p:cNvSpPr/>
          <p:nvPr/>
        </p:nvSpPr>
        <p:spPr>
          <a:xfrm>
            <a:off x="3024188" y="4953000"/>
            <a:ext cx="1146175" cy="827088"/>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800" b="1" dirty="0"/>
              <a:t>Unidades Importaciones origen preferencial: CAN (ID)</a:t>
            </a:r>
          </a:p>
        </p:txBody>
      </p:sp>
      <p:sp>
        <p:nvSpPr>
          <p:cNvPr id="33" name="32 Elipse"/>
          <p:cNvSpPr/>
          <p:nvPr/>
        </p:nvSpPr>
        <p:spPr>
          <a:xfrm>
            <a:off x="1992313" y="5027613"/>
            <a:ext cx="855662" cy="765175"/>
          </a:xfrm>
          <a:prstGeom prst="ellipse">
            <a:avLst/>
          </a:prstGeom>
          <a:ln>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800" b="1" dirty="0"/>
              <a:t>Unidades Importaciones origen no preferencial (ID)</a:t>
            </a:r>
          </a:p>
        </p:txBody>
      </p:sp>
      <p:sp>
        <p:nvSpPr>
          <p:cNvPr id="27" name="26 CuadroTexto"/>
          <p:cNvSpPr txBox="1">
            <a:spLocks noRot="1" noChangeAspect="1" noMove="1" noResize="1" noEditPoints="1" noAdjustHandles="1" noChangeArrowheads="1" noChangeShapeType="1" noTextEdit="1"/>
          </p:cNvSpPr>
          <p:nvPr/>
        </p:nvSpPr>
        <p:spPr>
          <a:xfrm>
            <a:off x="1839016" y="5213794"/>
            <a:ext cx="396262" cy="338554"/>
          </a:xfrm>
          <a:prstGeom prst="rect">
            <a:avLst/>
          </a:prstGeom>
          <a:blipFill rotWithShape="1">
            <a:blip r:embed="rId2"/>
            <a:stretch>
              <a:fillRect/>
            </a:stretch>
          </a:blipFill>
        </p:spPr>
        <p:txBody>
          <a:bodyPr/>
          <a:lstStyle/>
          <a:p>
            <a:pPr eaLnBrk="1" hangingPunct="1">
              <a:defRPr/>
            </a:pPr>
            <a:r>
              <a:rPr lang="es-CO">
                <a:noFill/>
                <a:latin typeface="Arial" charset="0"/>
                <a:cs typeface="Arial" charset="0"/>
              </a:rPr>
              <a:t> </a:t>
            </a:r>
          </a:p>
        </p:txBody>
      </p:sp>
      <p:sp>
        <p:nvSpPr>
          <p:cNvPr id="28" name="27 Abrir llave"/>
          <p:cNvSpPr/>
          <p:nvPr/>
        </p:nvSpPr>
        <p:spPr>
          <a:xfrm rot="5400000">
            <a:off x="1661319" y="4156869"/>
            <a:ext cx="438150" cy="1592262"/>
          </a:xfrm>
          <a:prstGeom prst="leftBrace">
            <a:avLst/>
          </a:prstGeom>
          <a:ln>
            <a:solidFill>
              <a:srgbClr val="FFFF00"/>
            </a:solidFill>
          </a:ln>
        </p:spPr>
        <p:style>
          <a:lnRef idx="2">
            <a:schemeClr val="accent3"/>
          </a:lnRef>
          <a:fillRef idx="0">
            <a:schemeClr val="accent3"/>
          </a:fillRef>
          <a:effectRef idx="1">
            <a:schemeClr val="accent3"/>
          </a:effectRef>
          <a:fontRef idx="minor">
            <a:schemeClr val="tx1"/>
          </a:fontRef>
        </p:style>
        <p:txBody>
          <a:bodyPr anchor="ctr"/>
          <a:lstStyle/>
          <a:p>
            <a:pPr algn="ctr" eaLnBrk="1" hangingPunct="1">
              <a:defRPr/>
            </a:pPr>
            <a:endParaRPr lang="es-CO" sz="1600"/>
          </a:p>
        </p:txBody>
      </p:sp>
      <p:sp>
        <p:nvSpPr>
          <p:cNvPr id="29" name="28 CuadroTexto"/>
          <p:cNvSpPr txBox="1">
            <a:spLocks noRot="1" noChangeAspect="1" noMove="1" noResize="1" noEditPoints="1" noAdjustHandles="1" noChangeArrowheads="1" noChangeShapeType="1" noTextEdit="1"/>
          </p:cNvSpPr>
          <p:nvPr/>
        </p:nvSpPr>
        <p:spPr>
          <a:xfrm>
            <a:off x="1726840" y="4727030"/>
            <a:ext cx="388247" cy="338554"/>
          </a:xfrm>
          <a:prstGeom prst="rect">
            <a:avLst/>
          </a:prstGeom>
          <a:blipFill rotWithShape="1">
            <a:blip r:embed="rId3"/>
            <a:stretch>
              <a:fillRect/>
            </a:stretch>
          </a:blipFill>
        </p:spPr>
        <p:txBody>
          <a:bodyPr/>
          <a:lstStyle/>
          <a:p>
            <a:pPr eaLnBrk="1" hangingPunct="1">
              <a:defRPr/>
            </a:pPr>
            <a:r>
              <a:rPr lang="es-CO">
                <a:noFill/>
                <a:latin typeface="Arial" charset="0"/>
                <a:cs typeface="Arial" charset="0"/>
              </a:rPr>
              <a:t> </a:t>
            </a:r>
          </a:p>
        </p:txBody>
      </p:sp>
      <p:cxnSp>
        <p:nvCxnSpPr>
          <p:cNvPr id="36" name="35 Conector recto de flecha"/>
          <p:cNvCxnSpPr>
            <a:stCxn id="22" idx="4"/>
            <a:endCxn id="32" idx="0"/>
          </p:cNvCxnSpPr>
          <p:nvPr/>
        </p:nvCxnSpPr>
        <p:spPr>
          <a:xfrm flipH="1">
            <a:off x="3597275" y="4687888"/>
            <a:ext cx="0" cy="265112"/>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
        <p:nvSpPr>
          <p:cNvPr id="44" name="43 Rectángulo"/>
          <p:cNvSpPr>
            <a:spLocks noRot="1" noChangeAspect="1" noMove="1" noResize="1" noEditPoints="1" noAdjustHandles="1" noChangeArrowheads="1" noChangeShapeType="1" noTextEdit="1"/>
          </p:cNvSpPr>
          <p:nvPr/>
        </p:nvSpPr>
        <p:spPr>
          <a:xfrm>
            <a:off x="5190865" y="3550298"/>
            <a:ext cx="2126608" cy="594778"/>
          </a:xfrm>
          <a:prstGeom prst="rect">
            <a:avLst/>
          </a:prstGeom>
          <a:blipFill rotWithShape="1">
            <a:blip r:embed="rId4"/>
            <a:stretch>
              <a:fillRect/>
            </a:stretch>
          </a:blipFill>
          <a:ln>
            <a:solidFill>
              <a:srgbClr val="00B0F0"/>
            </a:solidFill>
          </a:ln>
        </p:spPr>
        <p:txBody>
          <a:bodyPr/>
          <a:lstStyle/>
          <a:p>
            <a:pPr eaLnBrk="1" hangingPunct="1">
              <a:defRPr/>
            </a:pPr>
            <a:r>
              <a:rPr lang="es-CO">
                <a:noFill/>
                <a:latin typeface="Arial" charset="0"/>
                <a:cs typeface="Arial" charset="0"/>
              </a:rPr>
              <a:t> </a:t>
            </a:r>
          </a:p>
        </p:txBody>
      </p:sp>
      <p:cxnSp>
        <p:nvCxnSpPr>
          <p:cNvPr id="46" name="45 Conector recto de flecha"/>
          <p:cNvCxnSpPr/>
          <p:nvPr/>
        </p:nvCxnSpPr>
        <p:spPr>
          <a:xfrm flipH="1">
            <a:off x="5408614" y="4156940"/>
            <a:ext cx="614948" cy="43887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8" name="47 Conector recto de flecha"/>
          <p:cNvCxnSpPr>
            <a:stCxn id="10" idx="4"/>
            <a:endCxn id="44" idx="0"/>
          </p:cNvCxnSpPr>
          <p:nvPr/>
        </p:nvCxnSpPr>
        <p:spPr>
          <a:xfrm>
            <a:off x="6073775" y="3365503"/>
            <a:ext cx="180394" cy="18479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1" name="50 Elipse"/>
          <p:cNvSpPr/>
          <p:nvPr/>
        </p:nvSpPr>
        <p:spPr>
          <a:xfrm>
            <a:off x="4516438" y="4552953"/>
            <a:ext cx="1347787" cy="763588"/>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000" b="1" dirty="0"/>
              <a:t>Precio Estimado de Venta MNT (</a:t>
            </a:r>
            <a:r>
              <a:rPr lang="es-CO" sz="900" b="1" dirty="0"/>
              <a:t>m-1)</a:t>
            </a:r>
          </a:p>
        </p:txBody>
      </p:sp>
      <p:sp>
        <p:nvSpPr>
          <p:cNvPr id="52" name="51 Rectángulo"/>
          <p:cNvSpPr>
            <a:spLocks noRot="1" noChangeAspect="1" noMove="1" noResize="1" noEditPoints="1" noAdjustHandles="1" noChangeArrowheads="1" noChangeShapeType="1" noTextEdit="1"/>
          </p:cNvSpPr>
          <p:nvPr/>
        </p:nvSpPr>
        <p:spPr>
          <a:xfrm>
            <a:off x="4026921" y="5651367"/>
            <a:ext cx="3144259" cy="475836"/>
          </a:xfrm>
          <a:prstGeom prst="rect">
            <a:avLst/>
          </a:prstGeom>
          <a:blipFill rotWithShape="1">
            <a:blip r:embed="rId5"/>
            <a:stretch>
              <a:fillRect b="-5000"/>
            </a:stretch>
          </a:blipFill>
          <a:ln>
            <a:solidFill>
              <a:srgbClr val="00B0F0"/>
            </a:solidFill>
          </a:ln>
        </p:spPr>
        <p:txBody>
          <a:bodyPr/>
          <a:lstStyle/>
          <a:p>
            <a:pPr eaLnBrk="1" hangingPunct="1">
              <a:defRPr/>
            </a:pPr>
            <a:r>
              <a:rPr lang="es-CO">
                <a:noFill/>
                <a:latin typeface="Arial" charset="0"/>
                <a:cs typeface="Arial" charset="0"/>
              </a:rPr>
              <a:t> </a:t>
            </a:r>
          </a:p>
        </p:txBody>
      </p:sp>
      <p:cxnSp>
        <p:nvCxnSpPr>
          <p:cNvPr id="59" name="58 Conector recto de flecha"/>
          <p:cNvCxnSpPr/>
          <p:nvPr/>
        </p:nvCxnSpPr>
        <p:spPr>
          <a:xfrm>
            <a:off x="5191125" y="5346703"/>
            <a:ext cx="0" cy="4191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9720" name="60 CuadroTexto"/>
          <p:cNvSpPr txBox="1">
            <a:spLocks noChangeArrowheads="1"/>
          </p:cNvSpPr>
          <p:nvPr/>
        </p:nvSpPr>
        <p:spPr bwMode="auto">
          <a:xfrm>
            <a:off x="7785100" y="5838828"/>
            <a:ext cx="1309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O" altLang="es-CO" sz="1200" b="1" dirty="0">
                <a:latin typeface="Arial" panose="020B0604020202020204" pitchFamily="34" charset="0"/>
              </a:rPr>
              <a:t>GT+ADMIN+UT</a:t>
            </a:r>
          </a:p>
        </p:txBody>
      </p:sp>
      <p:cxnSp>
        <p:nvCxnSpPr>
          <p:cNvPr id="63" name="62 Conector recto de flecha"/>
          <p:cNvCxnSpPr>
            <a:endCxn id="29720" idx="1"/>
          </p:cNvCxnSpPr>
          <p:nvPr/>
        </p:nvCxnSpPr>
        <p:spPr>
          <a:xfrm>
            <a:off x="6996113" y="5949953"/>
            <a:ext cx="788987" cy="269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6" name="65 Conector recto de flecha"/>
          <p:cNvCxnSpPr/>
          <p:nvPr/>
        </p:nvCxnSpPr>
        <p:spPr>
          <a:xfrm>
            <a:off x="6503988" y="4156940"/>
            <a:ext cx="457200" cy="55952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67" name="66 Elipse"/>
          <p:cNvSpPr/>
          <p:nvPr/>
        </p:nvSpPr>
        <p:spPr>
          <a:xfrm>
            <a:off x="6070600" y="4673603"/>
            <a:ext cx="1347788" cy="763588"/>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000" b="1" dirty="0"/>
              <a:t>PPI MNT (</a:t>
            </a:r>
            <a:r>
              <a:rPr lang="es-CO" sz="900" b="1" dirty="0"/>
              <a:t>m-1)</a:t>
            </a:r>
          </a:p>
        </p:txBody>
      </p:sp>
      <p:cxnSp>
        <p:nvCxnSpPr>
          <p:cNvPr id="70" name="69 Conector recto de flecha"/>
          <p:cNvCxnSpPr>
            <a:endCxn id="67" idx="1"/>
          </p:cNvCxnSpPr>
          <p:nvPr/>
        </p:nvCxnSpPr>
        <p:spPr>
          <a:xfrm>
            <a:off x="3917950" y="3514728"/>
            <a:ext cx="2349500" cy="1270000"/>
          </a:xfrm>
          <a:prstGeom prst="straightConnector1">
            <a:avLst/>
          </a:prstGeom>
          <a:ln>
            <a:prstDash val="dash"/>
            <a:tailEnd type="arrow"/>
          </a:ln>
        </p:spPr>
        <p:style>
          <a:lnRef idx="2">
            <a:schemeClr val="accent5"/>
          </a:lnRef>
          <a:fillRef idx="0">
            <a:schemeClr val="accent5"/>
          </a:fillRef>
          <a:effectRef idx="1">
            <a:schemeClr val="accent5"/>
          </a:effectRef>
          <a:fontRef idx="minor">
            <a:schemeClr val="tx1"/>
          </a:fontRef>
        </p:style>
      </p:cxnSp>
      <p:sp>
        <p:nvSpPr>
          <p:cNvPr id="77" name="76 Rectángulo"/>
          <p:cNvSpPr>
            <a:spLocks noRot="1" noChangeAspect="1" noMove="1" noResize="1" noEditPoints="1" noAdjustHandles="1" noChangeArrowheads="1" noChangeShapeType="1" noTextEdit="1"/>
          </p:cNvSpPr>
          <p:nvPr/>
        </p:nvSpPr>
        <p:spPr>
          <a:xfrm>
            <a:off x="6852620" y="2614334"/>
            <a:ext cx="1842171" cy="338554"/>
          </a:xfrm>
          <a:prstGeom prst="rect">
            <a:avLst/>
          </a:prstGeom>
          <a:blipFill rotWithShape="1">
            <a:blip r:embed="rId6"/>
            <a:stretch>
              <a:fillRect t="-5455" b="-23636"/>
            </a:stretch>
          </a:blipFill>
        </p:spPr>
        <p:txBody>
          <a:bodyPr/>
          <a:lstStyle/>
          <a:p>
            <a:pPr eaLnBrk="1" hangingPunct="1">
              <a:defRPr/>
            </a:pPr>
            <a:r>
              <a:rPr lang="es-CO">
                <a:noFill/>
                <a:latin typeface="Arial" charset="0"/>
                <a:cs typeface="Arial" charset="0"/>
              </a:rPr>
              <a:t> </a:t>
            </a:r>
          </a:p>
        </p:txBody>
      </p:sp>
      <p:sp>
        <p:nvSpPr>
          <p:cNvPr id="34" name="3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3" name="2 Rectángulo"/>
          <p:cNvSpPr/>
          <p:nvPr/>
        </p:nvSpPr>
        <p:spPr>
          <a:xfrm>
            <a:off x="-30956" y="269875"/>
            <a:ext cx="9094788" cy="400110"/>
          </a:xfrm>
          <a:prstGeom prst="rect">
            <a:avLst/>
          </a:prstGeom>
        </p:spPr>
        <p:txBody>
          <a:bodyPr>
            <a:spAutoFit/>
          </a:bodyPr>
          <a:lstStyle/>
          <a:p>
            <a:pPr lvl="1" algn="ctr" eaLnBrk="1" hangingPunct="1">
              <a:defRPr/>
            </a:pPr>
            <a:r>
              <a:rPr lang="es-CO" sz="2000" b="1" dirty="0">
                <a:solidFill>
                  <a:schemeClr val="accent3">
                    <a:lumMod val="50000"/>
                  </a:schemeClr>
                </a:solidFill>
              </a:rPr>
              <a:t>A.1.1 Indicador del precio del Mercado Nacional Tradicional</a:t>
            </a:r>
          </a:p>
        </p:txBody>
      </p:sp>
      <p:sp>
        <p:nvSpPr>
          <p:cNvPr id="5" name="CuadroTexto 4"/>
          <p:cNvSpPr txBox="1"/>
          <p:nvPr/>
        </p:nvSpPr>
        <p:spPr>
          <a:xfrm>
            <a:off x="2418470" y="1427051"/>
            <a:ext cx="4871718" cy="584775"/>
          </a:xfrm>
          <a:prstGeom prst="rect">
            <a:avLst/>
          </a:prstGeom>
          <a:noFill/>
        </p:spPr>
        <p:txBody>
          <a:bodyPr wrap="none" rtlCol="0">
            <a:spAutoFit/>
          </a:bodyPr>
          <a:lstStyle/>
          <a:p>
            <a:r>
              <a:rPr lang="es-CO" sz="3200" b="1" dirty="0" err="1">
                <a:latin typeface="+mn-lt"/>
              </a:rPr>
              <a:t>PMnt</a:t>
            </a:r>
            <a:r>
              <a:rPr lang="es-CO" sz="3200" b="1" dirty="0">
                <a:latin typeface="+mn-lt"/>
              </a:rPr>
              <a:t> = </a:t>
            </a:r>
            <a:r>
              <a:rPr lang="es-CO" sz="3200" b="1" dirty="0" err="1">
                <a:latin typeface="+mn-lt"/>
              </a:rPr>
              <a:t>PPIMnt</a:t>
            </a:r>
            <a:r>
              <a:rPr lang="es-CO" sz="3200" b="1" dirty="0">
                <a:latin typeface="+mn-lt"/>
              </a:rPr>
              <a:t> * </a:t>
            </a:r>
            <a:r>
              <a:rPr lang="es-CO" sz="3200" b="1" dirty="0" err="1">
                <a:latin typeface="+mn-lt"/>
              </a:rPr>
              <a:t>CMnt</a:t>
            </a:r>
            <a:r>
              <a:rPr lang="es-CO" sz="3200" b="1" dirty="0">
                <a:latin typeface="+mn-lt"/>
              </a:rPr>
              <a:t> + Fa</a:t>
            </a:r>
          </a:p>
        </p:txBody>
      </p:sp>
      <p:sp>
        <p:nvSpPr>
          <p:cNvPr id="2" name="Elipse 1"/>
          <p:cNvSpPr/>
          <p:nvPr/>
        </p:nvSpPr>
        <p:spPr>
          <a:xfrm>
            <a:off x="6633616" y="1427051"/>
            <a:ext cx="674688" cy="627214"/>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5" name="19 Conector recto de flecha"/>
          <p:cNvCxnSpPr>
            <a:endCxn id="22" idx="0"/>
          </p:cNvCxnSpPr>
          <p:nvPr/>
        </p:nvCxnSpPr>
        <p:spPr>
          <a:xfrm>
            <a:off x="3334920" y="3571025"/>
            <a:ext cx="263149" cy="351688"/>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2851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Indicadores de precio del mercado</a:t>
            </a:r>
          </a:p>
        </p:txBody>
      </p:sp>
      <p:sp>
        <p:nvSpPr>
          <p:cNvPr id="5123" name="2 Marcador de contenido"/>
          <p:cNvSpPr>
            <a:spLocks noGrp="1"/>
          </p:cNvSpPr>
          <p:nvPr>
            <p:ph idx="1"/>
          </p:nvPr>
        </p:nvSpPr>
        <p:spPr>
          <a:xfrm>
            <a:off x="250825" y="1052513"/>
            <a:ext cx="8642350" cy="5214937"/>
          </a:xfrm>
        </p:spPr>
        <p:txBody>
          <a:bodyPr/>
          <a:lstStyle/>
          <a:p>
            <a:pPr algn="just" eaLnBrk="1" hangingPunct="1">
              <a:buFont typeface="Arial" charset="0"/>
              <a:buChar char="•"/>
              <a:defRPr/>
            </a:pPr>
            <a:r>
              <a:rPr lang="es-CO" sz="2200" dirty="0"/>
              <a:t>Con el fin de asegurar el mismo ingreso entre una venta de azúcar blanco en el mercado nacional y en el de exportación, se construye un factor de ajuste que establece un mismo nivel de ingresos, dados los indicadores de precios calculados para cada mercado</a:t>
            </a:r>
          </a:p>
          <a:p>
            <a:pPr lvl="1" algn="just" eaLnBrk="1" hangingPunct="1">
              <a:buFont typeface="Arial" charset="0"/>
              <a:buChar char="•"/>
              <a:defRPr/>
            </a:pPr>
            <a:r>
              <a:rPr lang="es-CO" sz="1800" dirty="0"/>
              <a:t>Para el cálculo del factor de ajuste se tiene en cuenta como producto de referencia el azúcar blanco en sacos de 50 kilos, y el precio de comparación corresponde al precio promedio ponderado del 20% de precios más bajos vendidos por </a:t>
            </a:r>
            <a:r>
              <a:rPr lang="es-CO" sz="1800" dirty="0" err="1"/>
              <a:t>Ciamsa</a:t>
            </a:r>
            <a:r>
              <a:rPr lang="es-CO" sz="1800" dirty="0"/>
              <a:t>.</a:t>
            </a:r>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Tree>
    <p:extLst>
      <p:ext uri="{BB962C8B-B14F-4D97-AF65-F5344CB8AC3E}">
        <p14:creationId xmlns:p14="http://schemas.microsoft.com/office/powerpoint/2010/main" val="256802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mc:AlternateContent xmlns:mc="http://schemas.openxmlformats.org/markup-compatibility/2006">
        <mc:Choice xmlns:a14="http://schemas.microsoft.com/office/drawing/2010/main" Requires="a14">
          <p:sp>
            <p:nvSpPr>
              <p:cNvPr id="2" name="Rectángulo 1"/>
              <p:cNvSpPr/>
              <p:nvPr/>
            </p:nvSpPr>
            <p:spPr>
              <a:xfrm>
                <a:off x="-612576" y="4510474"/>
                <a:ext cx="6984776" cy="502702"/>
              </a:xfrm>
              <a:prstGeom prst="rect">
                <a:avLst/>
              </a:prstGeom>
            </p:spPr>
            <p:txBody>
              <a:bodyPr wrap="square">
                <a:spAutoFit/>
              </a:bodyPr>
              <a:lstStyle/>
              <a:p>
                <a:pPr lv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s-CO" sz="1400" i="1">
                          <a:latin typeface="Cambria Math" panose="02040503050406030204" pitchFamily="18" charset="0"/>
                        </a:rPr>
                        <m:t>𝑃𝑃𝐼𝑀𝑛𝑡</m:t>
                      </m:r>
                      <m:r>
                        <a:rPr lang="es-CO" sz="1400">
                          <a:latin typeface="Cambria Math" panose="02040503050406030204" pitchFamily="18" charset="0"/>
                        </a:rPr>
                        <m:t>=</m:t>
                      </m:r>
                      <m:f>
                        <m:fPr>
                          <m:ctrlPr>
                            <a:rPr lang="es-CO" sz="1400" i="1">
                              <a:latin typeface="Cambria Math" panose="02040503050406030204" pitchFamily="18" charset="0"/>
                            </a:rPr>
                          </m:ctrlPr>
                        </m:fPr>
                        <m:num>
                          <m:r>
                            <a:rPr lang="es-CO" sz="1400">
                              <a:latin typeface="Cambria Math" panose="02040503050406030204" pitchFamily="18" charset="0"/>
                            </a:rPr>
                            <m:t>85.482∗(787.000−45.000)+70.479∗</m:t>
                          </m:r>
                          <m:r>
                            <a:rPr lang="es-CO" sz="1400" i="1">
                              <a:latin typeface="Cambria Math" panose="02040503050406030204" pitchFamily="18" charset="0"/>
                            </a:rPr>
                            <m:t>45.000</m:t>
                          </m:r>
                        </m:num>
                        <m:den>
                          <m:r>
                            <a:rPr lang="es-CO" sz="1400">
                              <a:latin typeface="Cambria Math" panose="02040503050406030204" pitchFamily="18" charset="0"/>
                            </a:rPr>
                            <m:t>787.000</m:t>
                          </m:r>
                        </m:den>
                      </m:f>
                      <m:r>
                        <a:rPr lang="es-CO" sz="1400">
                          <a:latin typeface="Cambria Math" panose="02040503050406030204" pitchFamily="18" charset="0"/>
                        </a:rPr>
                        <m:t>=81.669</m:t>
                      </m:r>
                    </m:oMath>
                  </m:oMathPara>
                </a14:m>
                <a:endParaRPr lang="es-CO" sz="1400" dirty="0"/>
              </a:p>
            </p:txBody>
          </p:sp>
        </mc:Choice>
        <mc:Fallback>
          <p:sp>
            <p:nvSpPr>
              <p:cNvPr id="2" name="Rectángulo 1"/>
              <p:cNvSpPr>
                <a:spLocks noRot="1" noChangeAspect="1" noMove="1" noResize="1" noEditPoints="1" noAdjustHandles="1" noChangeArrowheads="1" noChangeShapeType="1" noTextEdit="1"/>
              </p:cNvSpPr>
              <p:nvPr/>
            </p:nvSpPr>
            <p:spPr>
              <a:xfrm>
                <a:off x="-612576" y="4510474"/>
                <a:ext cx="6984776" cy="502702"/>
              </a:xfrm>
              <a:prstGeom prst="rect">
                <a:avLst/>
              </a:prstGeom>
              <a:blipFill>
                <a:blip r:embed="rId3"/>
                <a:stretch>
                  <a:fillRect b="-1220"/>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290808" y="5871060"/>
                <a:ext cx="2896499" cy="398442"/>
              </a:xfrm>
              <a:prstGeom prst="rect">
                <a:avLst/>
              </a:prstGeom>
            </p:spPr>
            <p:txBody>
              <a:bodyPr wrap="none">
                <a:spAutoFit/>
              </a:bodyPr>
              <a:lstStyle/>
              <a:p>
                <a14:m>
                  <m:oMath xmlns:m="http://schemas.openxmlformats.org/officeDocument/2006/math">
                    <m:r>
                      <a:rPr lang="es-CO" sz="1400" i="1" smtClean="0">
                        <a:latin typeface="Cambria Math" panose="02040503050406030204" pitchFamily="18" charset="0"/>
                      </a:rPr>
                      <m:t>𝐶𝑀</m:t>
                    </m:r>
                    <m:r>
                      <a:rPr lang="es-CO" sz="1400" b="0" i="1" smtClean="0">
                        <a:latin typeface="Cambria Math" panose="02040503050406030204" pitchFamily="18" charset="0"/>
                      </a:rPr>
                      <m:t>𝑛𝑡</m:t>
                    </m:r>
                    <m:r>
                      <a:rPr lang="es-CO" sz="1400" i="0">
                        <a:latin typeface="Cambria Math" panose="02040503050406030204" pitchFamily="18" charset="0"/>
                      </a:rPr>
                      <m:t>= </m:t>
                    </m:r>
                    <m:f>
                      <m:fPr>
                        <m:ctrlPr>
                          <a:rPr lang="es-CO" sz="1400" i="1">
                            <a:latin typeface="Cambria Math" panose="02040503050406030204" pitchFamily="18" charset="0"/>
                          </a:rPr>
                        </m:ctrlPr>
                      </m:fPr>
                      <m:num>
                        <m:r>
                          <a:rPr lang="es-CO" sz="1400" i="0">
                            <a:latin typeface="Cambria Math" panose="02040503050406030204" pitchFamily="18" charset="0"/>
                          </a:rPr>
                          <m:t>94.377</m:t>
                        </m:r>
                      </m:num>
                      <m:den>
                        <m:r>
                          <a:rPr lang="es-CO" sz="1400" i="0">
                            <a:latin typeface="Cambria Math" panose="02040503050406030204" pitchFamily="18" charset="0"/>
                          </a:rPr>
                          <m:t>83.382</m:t>
                        </m:r>
                      </m:den>
                    </m:f>
                  </m:oMath>
                </a14:m>
                <a:r>
                  <a:rPr lang="es-CO" sz="1400" dirty="0"/>
                  <a:t> = </a:t>
                </a:r>
                <a:r>
                  <a:rPr lang="es-CO" sz="1050" dirty="0"/>
                  <a:t>100% (por la condición)</a:t>
                </a:r>
                <a:endParaRPr lang="es-CO" sz="1400" dirty="0"/>
              </a:p>
            </p:txBody>
          </p:sp>
        </mc:Choice>
        <mc:Fallback>
          <p:sp>
            <p:nvSpPr>
              <p:cNvPr id="12" name="Rectángulo 11"/>
              <p:cNvSpPr>
                <a:spLocks noRot="1" noChangeAspect="1" noMove="1" noResize="1" noEditPoints="1" noAdjustHandles="1" noChangeArrowheads="1" noChangeShapeType="1" noTextEdit="1"/>
              </p:cNvSpPr>
              <p:nvPr/>
            </p:nvSpPr>
            <p:spPr>
              <a:xfrm>
                <a:off x="290808" y="5871060"/>
                <a:ext cx="2896499" cy="398442"/>
              </a:xfrm>
              <a:prstGeom prst="rect">
                <a:avLst/>
              </a:prstGeom>
              <a:blipFill>
                <a:blip r:embed="rId4"/>
                <a:stretch>
                  <a:fillRect b="-461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261324" y="5201251"/>
                <a:ext cx="1784719"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1400" i="1" smtClean="0">
                          <a:latin typeface="Cambria Math" panose="02040503050406030204" pitchFamily="18" charset="0"/>
                        </a:rPr>
                        <m:t>𝐶𝑀</m:t>
                      </m:r>
                      <m:r>
                        <a:rPr lang="es-CO" sz="1400" b="0" i="1" smtClean="0">
                          <a:latin typeface="Cambria Math" panose="02040503050406030204" pitchFamily="18" charset="0"/>
                        </a:rPr>
                        <m:t>𝑛𝑡</m:t>
                      </m:r>
                      <m:r>
                        <a:rPr lang="es-CO" sz="1400" i="0">
                          <a:latin typeface="Cambria Math" panose="02040503050406030204" pitchFamily="18" charset="0"/>
                        </a:rPr>
                        <m:t>= </m:t>
                      </m:r>
                      <m:f>
                        <m:fPr>
                          <m:ctrlPr>
                            <a:rPr lang="es-CO" sz="1400" i="1">
                              <a:latin typeface="Cambria Math" panose="02040503050406030204" pitchFamily="18" charset="0"/>
                            </a:rPr>
                          </m:ctrlPr>
                        </m:fPr>
                        <m:num>
                          <m:sSub>
                            <m:sSubPr>
                              <m:ctrlPr>
                                <a:rPr lang="es-CO" sz="1400" i="1">
                                  <a:latin typeface="Cambria Math" panose="02040503050406030204" pitchFamily="18" charset="0"/>
                                </a:rPr>
                              </m:ctrlPr>
                            </m:sSubPr>
                            <m:e>
                              <m:r>
                                <a:rPr lang="es-CO" sz="1400" i="1">
                                  <a:latin typeface="Cambria Math" panose="02040503050406030204" pitchFamily="18" charset="0"/>
                                </a:rPr>
                                <m:t>𝑃𝑉𝑀</m:t>
                              </m:r>
                              <m:r>
                                <a:rPr lang="es-CO" sz="1400" b="0" i="1" smtClean="0">
                                  <a:latin typeface="Cambria Math" panose="02040503050406030204" pitchFamily="18" charset="0"/>
                                </a:rPr>
                                <m:t>𝑛𝑡</m:t>
                              </m:r>
                            </m:e>
                            <m:sub>
                              <m:r>
                                <a:rPr lang="es-CO" sz="1400" i="1">
                                  <a:latin typeface="Cambria Math" panose="02040503050406030204" pitchFamily="18" charset="0"/>
                                </a:rPr>
                                <m:t>𝑡</m:t>
                              </m:r>
                              <m:r>
                                <a:rPr lang="es-CO" sz="1400" i="0">
                                  <a:latin typeface="Cambria Math" panose="02040503050406030204" pitchFamily="18" charset="0"/>
                                </a:rPr>
                                <m:t>−1</m:t>
                              </m:r>
                            </m:sub>
                          </m:sSub>
                        </m:num>
                        <m:den>
                          <m:sSub>
                            <m:sSubPr>
                              <m:ctrlPr>
                                <a:rPr lang="es-CO" sz="1400" i="1">
                                  <a:latin typeface="Cambria Math" panose="02040503050406030204" pitchFamily="18" charset="0"/>
                                </a:rPr>
                              </m:ctrlPr>
                            </m:sSubPr>
                            <m:e>
                              <m:r>
                                <a:rPr lang="es-CO" sz="1400" i="1">
                                  <a:latin typeface="Cambria Math" panose="02040503050406030204" pitchFamily="18" charset="0"/>
                                </a:rPr>
                                <m:t>𝑃𝑃𝑖𝑀</m:t>
                              </m:r>
                              <m:r>
                                <a:rPr lang="es-CO" sz="1400" b="0" i="1" smtClean="0">
                                  <a:latin typeface="Cambria Math" panose="02040503050406030204" pitchFamily="18" charset="0"/>
                                </a:rPr>
                                <m:t>𝑛𝑡</m:t>
                              </m:r>
                            </m:e>
                            <m:sub>
                              <m:r>
                                <a:rPr lang="es-CO" sz="1400" i="1">
                                  <a:latin typeface="Cambria Math" panose="02040503050406030204" pitchFamily="18" charset="0"/>
                                </a:rPr>
                                <m:t>𝑡</m:t>
                              </m:r>
                              <m:r>
                                <a:rPr lang="es-CO" sz="1400" i="0">
                                  <a:latin typeface="Cambria Math" panose="02040503050406030204" pitchFamily="18" charset="0"/>
                                </a:rPr>
                                <m:t>−1</m:t>
                              </m:r>
                            </m:sub>
                          </m:sSub>
                        </m:den>
                      </m:f>
                    </m:oMath>
                  </m:oMathPara>
                </a14:m>
                <a:endParaRPr lang="es-CO" sz="1400" dirty="0"/>
              </a:p>
            </p:txBody>
          </p:sp>
        </mc:Choice>
        <mc:Fallback>
          <p:sp>
            <p:nvSpPr>
              <p:cNvPr id="13" name="Rectángulo 12"/>
              <p:cNvSpPr>
                <a:spLocks noRot="1" noChangeAspect="1" noMove="1" noResize="1" noEditPoints="1" noAdjustHandles="1" noChangeArrowheads="1" noChangeShapeType="1" noTextEdit="1"/>
              </p:cNvSpPr>
              <p:nvPr/>
            </p:nvSpPr>
            <p:spPr>
              <a:xfrm>
                <a:off x="261324" y="5201251"/>
                <a:ext cx="1784719" cy="532005"/>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6" name="Rectángulo 15"/>
              <p:cNvSpPr/>
              <p:nvPr/>
            </p:nvSpPr>
            <p:spPr>
              <a:xfrm>
                <a:off x="1646153" y="5310165"/>
                <a:ext cx="1587294" cy="307777"/>
              </a:xfrm>
              <a:prstGeom prst="rect">
                <a:avLst/>
              </a:prstGeom>
            </p:spPr>
            <p:txBody>
              <a:bodyPr wrap="none">
                <a:spAutoFit/>
              </a:bodyPr>
              <a:lstStyle/>
              <a:p>
                <a:pPr lvl="1" algn="just">
                  <a:spcAft>
                    <a:spcPts val="0"/>
                  </a:spcAft>
                  <a:buSzPts val="900"/>
                </a:pPr>
                <a14:m>
                  <m:oMath xmlns:m="http://schemas.openxmlformats.org/officeDocument/2006/math">
                    <m:r>
                      <m:rPr>
                        <m:sty m:val="p"/>
                      </m:rPr>
                      <a:rPr lang="es-CO" sz="1400">
                        <a:latin typeface="Cambria Math" panose="02040503050406030204" pitchFamily="18" charset="0"/>
                        <a:ea typeface="Times New Roman" panose="02020603050405020304" pitchFamily="18" charset="0"/>
                        <a:cs typeface="Times New Roman" panose="02020603050405020304" pitchFamily="18" charset="0"/>
                      </a:rPr>
                      <m:t>CMnt</m:t>
                    </m:r>
                  </m:oMath>
                </a14:m>
                <a:r>
                  <a:rPr lang="es-CO" sz="1400" dirty="0">
                    <a:effectLst/>
                    <a:latin typeface="Calibri" panose="020F0502020204030204" pitchFamily="34" charset="0"/>
                    <a:ea typeface="Times New Roman" panose="02020603050405020304" pitchFamily="18" charset="0"/>
                    <a:cs typeface="Times New Roman" panose="02020603050405020304" pitchFamily="18" charset="0"/>
                  </a:rPr>
                  <a:t> ≤100%</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6" name="Rectángulo 15"/>
              <p:cNvSpPr>
                <a:spLocks noRot="1" noChangeAspect="1" noMove="1" noResize="1" noEditPoints="1" noAdjustHandles="1" noChangeArrowheads="1" noChangeShapeType="1" noTextEdit="1"/>
              </p:cNvSpPr>
              <p:nvPr/>
            </p:nvSpPr>
            <p:spPr>
              <a:xfrm>
                <a:off x="1646153" y="5310165"/>
                <a:ext cx="1587294" cy="307777"/>
              </a:xfrm>
              <a:prstGeom prst="rect">
                <a:avLst/>
              </a:prstGeom>
              <a:blipFill>
                <a:blip r:embed="rId6"/>
                <a:stretch>
                  <a:fillRect t="-3922" r="-385" b="-19608"/>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6" name="Rectángulo 25"/>
              <p:cNvSpPr/>
              <p:nvPr/>
            </p:nvSpPr>
            <p:spPr>
              <a:xfrm>
                <a:off x="4287801" y="5201251"/>
                <a:ext cx="3316998" cy="457369"/>
              </a:xfrm>
              <a:prstGeom prst="rect">
                <a:avLst/>
              </a:prstGeom>
            </p:spPr>
            <p:txBody>
              <a:bodyPr wrap="none">
                <a:spAutoFit/>
              </a:bodyPr>
              <a:lstStyle/>
              <a:p>
                <a:pPr>
                  <a:lnSpc>
                    <a:spcPct val="107000"/>
                  </a:lnSpc>
                  <a:spcAft>
                    <a:spcPts val="800"/>
                  </a:spcAft>
                </a:pPr>
                <a14:m>
                  <m:oMath xmlns:m="http://schemas.openxmlformats.org/officeDocument/2006/math">
                    <m:sSub>
                      <m:sSubPr>
                        <m:ctrlPr>
                          <a:rPr lang="es-CO" sz="14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CO" sz="1400" i="1">
                            <a:effectLst/>
                            <a:latin typeface="Cambria Math" panose="02040503050406030204" pitchFamily="18" charset="0"/>
                            <a:ea typeface="Calibri" panose="020F0502020204030204" pitchFamily="34" charset="0"/>
                            <a:cs typeface="Times New Roman" panose="02020603050405020304" pitchFamily="18" charset="0"/>
                          </a:rPr>
                          <m:t>𝑃𝑉𝑀</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𝑛𝑡</m:t>
                        </m:r>
                      </m:e>
                      <m:sub>
                        <m:r>
                          <a:rPr lang="es-CO" sz="1400" i="1">
                            <a:effectLst/>
                            <a:latin typeface="Cambria Math" panose="02040503050406030204" pitchFamily="18" charset="0"/>
                            <a:ea typeface="Calibri" panose="020F0502020204030204" pitchFamily="34" charset="0"/>
                            <a:cs typeface="Times New Roman" panose="02020603050405020304" pitchFamily="18" charset="0"/>
                          </a:rPr>
                          <m:t>𝑡</m:t>
                        </m:r>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CO"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CO"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CO" sz="1400" i="1">
                            <a:effectLst/>
                            <a:latin typeface="Cambria Math" panose="02040503050406030204" pitchFamily="18" charset="0"/>
                            <a:ea typeface="Calibri" panose="020F0502020204030204" pitchFamily="34" charset="0"/>
                            <a:cs typeface="Times New Roman" panose="02020603050405020304" pitchFamily="18" charset="0"/>
                          </a:rPr>
                          <m:t>𝑃𝑑𝑎𝑛𝑒</m:t>
                        </m:r>
                        <m:r>
                          <a:rPr lang="es-CO" sz="1400" i="1">
                            <a:effectLst/>
                            <a:latin typeface="Cambria Math" panose="02040503050406030204" pitchFamily="18" charset="0"/>
                            <a:ea typeface="Calibri" panose="020F0502020204030204" pitchFamily="34" charset="0"/>
                            <a:cs typeface="Times New Roman" panose="02020603050405020304" pitchFamily="18" charset="0"/>
                          </a:rPr>
                          <m:t> </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𝐶𝑎𝑙𝑖</m:t>
                        </m:r>
                      </m:num>
                      <m:den>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r>
                          <a:rPr lang="es-CO" sz="1400" i="1">
                            <a:effectLst/>
                            <a:latin typeface="Cambria Math" panose="02040503050406030204" pitchFamily="18" charset="0"/>
                            <a:ea typeface="Calibri" panose="020F0502020204030204" pitchFamily="34" charset="0"/>
                            <a:cs typeface="Times New Roman" panose="02020603050405020304" pitchFamily="18" charset="0"/>
                          </a:rPr>
                          <m:t>𝐼𝑉𝐴𝑎𝑧</m:t>
                        </m:r>
                        <m:r>
                          <a:rPr lang="es-CO" sz="1400" i="1">
                            <a:effectLst/>
                            <a:latin typeface="Cambria Math" panose="02040503050406030204" pitchFamily="18" charset="0"/>
                            <a:ea typeface="Calibri" panose="020F0502020204030204" pitchFamily="34" charset="0"/>
                            <a:cs typeface="Times New Roman" panose="02020603050405020304" pitchFamily="18" charset="0"/>
                          </a:rPr>
                          <m:t>)</m:t>
                        </m:r>
                      </m:den>
                    </m:f>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s-CO"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O" sz="1400" i="1">
                            <a:effectLst/>
                            <a:latin typeface="Cambria Math" panose="02040503050406030204" pitchFamily="18" charset="0"/>
                            <a:ea typeface="Calibri" panose="020F0502020204030204" pitchFamily="34" charset="0"/>
                            <a:cs typeface="Times New Roman" panose="02020603050405020304" pitchFamily="18" charset="0"/>
                          </a:rPr>
                          <m:t>𝑇𝐴𝐼𝑈</m:t>
                        </m:r>
                      </m:e>
                      <m:sub>
                        <m:r>
                          <a:rPr lang="es-CO" sz="1400" i="1">
                            <a:effectLst/>
                            <a:latin typeface="Cambria Math" panose="02040503050406030204" pitchFamily="18" charset="0"/>
                            <a:ea typeface="Calibri" panose="020F0502020204030204" pitchFamily="34" charset="0"/>
                            <a:cs typeface="Times New Roman" panose="02020603050405020304" pitchFamily="18" charset="0"/>
                          </a:rPr>
                          <m:t>𝐶</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𝑎𝑙𝑖</m:t>
                        </m:r>
                      </m:sub>
                    </m:sSub>
                    <m:r>
                      <a:rPr lang="es-CO"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CO"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6" name="Rectángulo 25"/>
              <p:cNvSpPr>
                <a:spLocks noRot="1" noChangeAspect="1" noMove="1" noResize="1" noEditPoints="1" noAdjustHandles="1" noChangeArrowheads="1" noChangeShapeType="1" noTextEdit="1"/>
              </p:cNvSpPr>
              <p:nvPr/>
            </p:nvSpPr>
            <p:spPr>
              <a:xfrm>
                <a:off x="4287801" y="5201251"/>
                <a:ext cx="3316998" cy="457369"/>
              </a:xfrm>
              <a:prstGeom prst="rect">
                <a:avLst/>
              </a:prstGeom>
              <a:blipFill>
                <a:blip r:embed="rId7"/>
                <a:stretch>
                  <a:fillRect b="-4000"/>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7" name="Rectángulo 26"/>
              <p:cNvSpPr/>
              <p:nvPr/>
            </p:nvSpPr>
            <p:spPr>
              <a:xfrm>
                <a:off x="4103813" y="5871060"/>
                <a:ext cx="3471784" cy="452560"/>
              </a:xfrm>
              <a:prstGeom prst="rect">
                <a:avLst/>
              </a:prstGeom>
            </p:spPr>
            <p:txBody>
              <a:bodyPr wrap="none">
                <a:spAutoFit/>
              </a:bodyPr>
              <a:lstStyle/>
              <a:p>
                <a:pPr>
                  <a:lnSpc>
                    <a:spcPct val="107000"/>
                  </a:lnSpc>
                  <a:spcAft>
                    <a:spcPts val="800"/>
                  </a:spcAft>
                </a:pPr>
                <a14:m>
                  <m:oMath xmlns:m="http://schemas.openxmlformats.org/officeDocument/2006/math">
                    <m:sSub>
                      <m:sSubPr>
                        <m:ctrlPr>
                          <a:rPr lang="es-CO" sz="14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CO" sz="1400" i="1">
                            <a:effectLst/>
                            <a:latin typeface="Cambria Math" panose="02040503050406030204" pitchFamily="18" charset="0"/>
                            <a:ea typeface="Calibri" panose="020F0502020204030204" pitchFamily="34" charset="0"/>
                            <a:cs typeface="Times New Roman" panose="02020603050405020304" pitchFamily="18" charset="0"/>
                          </a:rPr>
                          <m:t>𝑃𝑉𝑀</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𝑛𝑡</m:t>
                        </m:r>
                      </m:e>
                      <m:sub>
                        <m:r>
                          <a:rPr lang="es-CO" sz="1400" i="1">
                            <a:effectLst/>
                            <a:latin typeface="Cambria Math" panose="02040503050406030204" pitchFamily="18" charset="0"/>
                            <a:ea typeface="Calibri" panose="020F0502020204030204" pitchFamily="34" charset="0"/>
                            <a:cs typeface="Times New Roman" panose="02020603050405020304" pitchFamily="18" charset="0"/>
                          </a:rPr>
                          <m:t>𝑡</m:t>
                        </m:r>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CO"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CO"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CO" sz="1400" i="1">
                            <a:effectLst/>
                            <a:latin typeface="Cambria Math" panose="02040503050406030204" pitchFamily="18" charset="0"/>
                            <a:ea typeface="Calibri" panose="020F0502020204030204" pitchFamily="34" charset="0"/>
                            <a:cs typeface="Times New Roman" panose="02020603050405020304" pitchFamily="18" charset="0"/>
                          </a:rPr>
                          <m:t>105.500</m:t>
                        </m:r>
                      </m:num>
                      <m:den>
                        <m:r>
                          <a:rPr lang="es-CO" sz="1400" i="1">
                            <a:effectLst/>
                            <a:latin typeface="Cambria Math" panose="02040503050406030204" pitchFamily="18" charset="0"/>
                            <a:ea typeface="Calibri" panose="020F0502020204030204" pitchFamily="34" charset="0"/>
                            <a:cs typeface="Times New Roman" panose="02020603050405020304" pitchFamily="18" charset="0"/>
                          </a:rPr>
                          <m:t>(1+5%)</m:t>
                        </m:r>
                      </m:den>
                    </m:f>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6,07</m:t>
                    </m:r>
                    <m:r>
                      <a:rPr lang="es-CO"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CO" sz="1400" dirty="0">
                    <a:effectLst/>
                    <a:latin typeface="Calibri" panose="020F0502020204030204" pitchFamily="34" charset="0"/>
                    <a:ea typeface="Times New Roman" panose="02020603050405020304" pitchFamily="18" charset="0"/>
                    <a:cs typeface="Times New Roman" panose="02020603050405020304" pitchFamily="18" charset="0"/>
                  </a:rPr>
                  <a:t>=94.377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Rectángulo 26"/>
              <p:cNvSpPr>
                <a:spLocks noRot="1" noChangeAspect="1" noMove="1" noResize="1" noEditPoints="1" noAdjustHandles="1" noChangeArrowheads="1" noChangeShapeType="1" noTextEdit="1"/>
              </p:cNvSpPr>
              <p:nvPr/>
            </p:nvSpPr>
            <p:spPr>
              <a:xfrm>
                <a:off x="4103813" y="5871060"/>
                <a:ext cx="3471784" cy="452560"/>
              </a:xfrm>
              <a:prstGeom prst="rect">
                <a:avLst/>
              </a:prstGeom>
              <a:blipFill>
                <a:blip r:embed="rId8"/>
                <a:stretch>
                  <a:fillRect b="-4054"/>
                </a:stretch>
              </a:blipFill>
            </p:spPr>
            <p:txBody>
              <a:bodyPr/>
              <a:lstStyle/>
              <a:p>
                <a:r>
                  <a:rPr lang="es-CO">
                    <a:noFill/>
                  </a:rPr>
                  <a:t> </a:t>
                </a:r>
              </a:p>
            </p:txBody>
          </p:sp>
        </mc:Fallback>
      </mc:AlternateContent>
      <p:sp>
        <p:nvSpPr>
          <p:cNvPr id="21" name="2 Rectángulo"/>
          <p:cNvSpPr/>
          <p:nvPr/>
        </p:nvSpPr>
        <p:spPr>
          <a:xfrm>
            <a:off x="-30956" y="416858"/>
            <a:ext cx="9094788" cy="707886"/>
          </a:xfrm>
          <a:prstGeom prst="rect">
            <a:avLst/>
          </a:prstGeom>
        </p:spPr>
        <p:txBody>
          <a:bodyPr>
            <a:spAutoFit/>
          </a:bodyPr>
          <a:lstStyle/>
          <a:p>
            <a:pPr lvl="1" algn="ctr" eaLnBrk="1" hangingPunct="1">
              <a:defRPr/>
            </a:pPr>
            <a:r>
              <a:rPr lang="es-CO" sz="2000" b="1" dirty="0">
                <a:solidFill>
                  <a:schemeClr val="accent3">
                    <a:lumMod val="50000"/>
                  </a:schemeClr>
                </a:solidFill>
              </a:rPr>
              <a:t>A.1.1 Indicador del precio del Mercado nacional tradicional</a:t>
            </a:r>
          </a:p>
          <a:p>
            <a:pPr lvl="1" algn="ctr" eaLnBrk="1" hangingPunct="1">
              <a:defRPr/>
            </a:pPr>
            <a:r>
              <a:rPr lang="es-CO" sz="2000" b="1" dirty="0">
                <a:solidFill>
                  <a:schemeClr val="accent3">
                    <a:lumMod val="50000"/>
                  </a:schemeClr>
                </a:solidFill>
              </a:rPr>
              <a:t>(Antes de ajuste)</a:t>
            </a:r>
          </a:p>
        </p:txBody>
      </p:sp>
      <mc:AlternateContent xmlns:mc="http://schemas.openxmlformats.org/markup-compatibility/2006">
        <mc:Choice xmlns:a14="http://schemas.microsoft.com/office/drawing/2010/main" Requires="a14">
          <p:sp>
            <p:nvSpPr>
              <p:cNvPr id="5" name="Rectángulo 4"/>
              <p:cNvSpPr/>
              <p:nvPr/>
            </p:nvSpPr>
            <p:spPr>
              <a:xfrm>
                <a:off x="94628" y="3862580"/>
                <a:ext cx="5420853" cy="55784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CO" sz="1400" i="1">
                          <a:latin typeface="Cambria Math" panose="02040503050406030204" pitchFamily="18" charset="0"/>
                        </a:rPr>
                        <m:t>𝑃𝑃𝐼𝑀𝑛𝑡</m:t>
                      </m:r>
                      <m:r>
                        <a:rPr lang="es-CO" sz="1400" i="0">
                          <a:latin typeface="Cambria Math" panose="02040503050406030204" pitchFamily="18" charset="0"/>
                        </a:rPr>
                        <m:t>=</m:t>
                      </m:r>
                      <m:f>
                        <m:fPr>
                          <m:ctrlPr>
                            <a:rPr lang="es-CO" sz="1400" i="1">
                              <a:latin typeface="Cambria Math" panose="02040503050406030204" pitchFamily="18" charset="0"/>
                            </a:rPr>
                          </m:ctrlPr>
                        </m:fPr>
                        <m:num>
                          <m:r>
                            <a:rPr lang="es-CO" sz="1400" i="1">
                              <a:latin typeface="Cambria Math" panose="02040503050406030204" pitchFamily="18" charset="0"/>
                            </a:rPr>
                            <m:t>𝑃𝑃𝐼</m:t>
                          </m:r>
                          <m:r>
                            <a:rPr lang="es-CO" sz="1400" i="0">
                              <a:latin typeface="Cambria Math" panose="02040503050406030204" pitchFamily="18" charset="0"/>
                            </a:rPr>
                            <m:t> </m:t>
                          </m:r>
                          <m:r>
                            <a:rPr lang="es-CO" sz="1400" i="1">
                              <a:latin typeface="Cambria Math" panose="02040503050406030204" pitchFamily="18" charset="0"/>
                            </a:rPr>
                            <m:t>𝑏𝑟𝑏</m:t>
                          </m:r>
                          <m:r>
                            <a:rPr lang="es-CO" sz="1400" i="0">
                              <a:latin typeface="Cambria Math" panose="02040503050406030204" pitchFamily="18" charset="0"/>
                            </a:rPr>
                            <m:t>∗</m:t>
                          </m:r>
                          <m:sSub>
                            <m:sSubPr>
                              <m:ctrlPr>
                                <a:rPr lang="es-CO" sz="1400" i="1">
                                  <a:latin typeface="Cambria Math" panose="02040503050406030204" pitchFamily="18" charset="0"/>
                                </a:rPr>
                              </m:ctrlPr>
                            </m:sSubPr>
                            <m:e>
                              <m:d>
                                <m:dPr>
                                  <m:endChr m:val=""/>
                                  <m:ctrlPr>
                                    <a:rPr lang="es-CO" sz="1400" i="1">
                                      <a:latin typeface="Cambria Math" panose="02040503050406030204" pitchFamily="18" charset="0"/>
                                    </a:rPr>
                                  </m:ctrlPr>
                                </m:dPr>
                                <m:e>
                                  <m:sSub>
                                    <m:sSubPr>
                                      <m:ctrlPr>
                                        <a:rPr lang="es-CO" sz="1400" i="1">
                                          <a:latin typeface="Cambria Math" panose="02040503050406030204" pitchFamily="18" charset="0"/>
                                        </a:rPr>
                                      </m:ctrlPr>
                                    </m:sSubPr>
                                    <m:e>
                                      <m:r>
                                        <a:rPr lang="es-CO" sz="1400" i="1">
                                          <a:latin typeface="Cambria Math" panose="02040503050406030204" pitchFamily="18" charset="0"/>
                                        </a:rPr>
                                        <m:t>𝑈𝑀𝑛𝑡</m:t>
                                      </m:r>
                                    </m:e>
                                    <m:sub>
                                      <m:r>
                                        <a:rPr lang="es-CO" sz="1400" i="1">
                                          <a:latin typeface="Cambria Math" panose="02040503050406030204" pitchFamily="18" charset="0"/>
                                        </a:rPr>
                                        <m:t>𝑡</m:t>
                                      </m:r>
                                    </m:sub>
                                  </m:sSub>
                                  <m:r>
                                    <a:rPr lang="es-CO" sz="1400" i="0">
                                      <a:latin typeface="Cambria Math" panose="02040503050406030204" pitchFamily="18" charset="0"/>
                                    </a:rPr>
                                    <m:t>−</m:t>
                                  </m:r>
                                  <m:r>
                                    <a:rPr lang="es-CO" sz="1400" i="1">
                                      <a:latin typeface="Cambria Math" panose="02040503050406030204" pitchFamily="18" charset="0"/>
                                    </a:rPr>
                                    <m:t>𝐼𝑚𝑝𝑟𝑒𝑏</m:t>
                                  </m:r>
                                </m:e>
                              </m:d>
                            </m:e>
                            <m:sub>
                              <m:r>
                                <a:rPr lang="es-CO" sz="1400" i="1">
                                  <a:latin typeface="Cambria Math" panose="02040503050406030204" pitchFamily="18" charset="0"/>
                                </a:rPr>
                                <m:t>𝑡</m:t>
                              </m:r>
                              <m:r>
                                <a:rPr lang="es-CO" sz="1400" i="0">
                                  <a:latin typeface="Cambria Math" panose="02040503050406030204" pitchFamily="18" charset="0"/>
                                </a:rPr>
                                <m:t>−1</m:t>
                              </m:r>
                            </m:sub>
                          </m:sSub>
                          <m:r>
                            <a:rPr lang="es-CO" sz="1400" i="0">
                              <a:latin typeface="Cambria Math" panose="02040503050406030204" pitchFamily="18" charset="0"/>
                            </a:rPr>
                            <m:t>)+</m:t>
                          </m:r>
                          <m:r>
                            <a:rPr lang="es-CO" sz="1400" i="1">
                              <a:latin typeface="Cambria Math" panose="02040503050406030204" pitchFamily="18" charset="0"/>
                            </a:rPr>
                            <m:t>𝑃𝑃𝐼𝑝𝑟𝑒𝑏</m:t>
                          </m:r>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𝐼𝑚𝑝𝑟𝑒𝑏</m:t>
                              </m:r>
                            </m:e>
                            <m:sub>
                              <m:r>
                                <a:rPr lang="es-CO" sz="1400" i="1">
                                  <a:latin typeface="Cambria Math" panose="02040503050406030204" pitchFamily="18" charset="0"/>
                                </a:rPr>
                                <m:t>𝑡</m:t>
                              </m:r>
                              <m:r>
                                <a:rPr lang="es-CO" sz="1400" i="0">
                                  <a:latin typeface="Cambria Math" panose="02040503050406030204" pitchFamily="18" charset="0"/>
                                </a:rPr>
                                <m:t>−1</m:t>
                              </m:r>
                            </m:sub>
                          </m:sSub>
                        </m:num>
                        <m:den>
                          <m:sSub>
                            <m:sSubPr>
                              <m:ctrlPr>
                                <a:rPr lang="es-CO" sz="1400" i="1">
                                  <a:latin typeface="Cambria Math" panose="02040503050406030204" pitchFamily="18" charset="0"/>
                                </a:rPr>
                              </m:ctrlPr>
                            </m:sSubPr>
                            <m:e>
                              <m:r>
                                <a:rPr lang="es-CO" sz="1400" i="1">
                                  <a:latin typeface="Cambria Math" panose="02040503050406030204" pitchFamily="18" charset="0"/>
                                </a:rPr>
                                <m:t>𝑈𝑀𝑛𝑡</m:t>
                              </m:r>
                            </m:e>
                            <m:sub>
                              <m:r>
                                <a:rPr lang="es-CO" sz="1400" i="1">
                                  <a:latin typeface="Cambria Math" panose="02040503050406030204" pitchFamily="18" charset="0"/>
                                </a:rPr>
                                <m:t>𝑡</m:t>
                              </m:r>
                            </m:sub>
                          </m:sSub>
                        </m:den>
                      </m:f>
                    </m:oMath>
                  </m:oMathPara>
                </a14:m>
                <a:endParaRPr lang="es-CO" sz="1400" dirty="0"/>
              </a:p>
            </p:txBody>
          </p:sp>
        </mc:Choice>
        <mc:Fallback>
          <p:sp>
            <p:nvSpPr>
              <p:cNvPr id="5" name="Rectángulo 4"/>
              <p:cNvSpPr>
                <a:spLocks noRot="1" noChangeAspect="1" noMove="1" noResize="1" noEditPoints="1" noAdjustHandles="1" noChangeArrowheads="1" noChangeShapeType="1" noTextEdit="1"/>
              </p:cNvSpPr>
              <p:nvPr/>
            </p:nvSpPr>
            <p:spPr>
              <a:xfrm>
                <a:off x="94628" y="3862580"/>
                <a:ext cx="5420853" cy="557845"/>
              </a:xfrm>
              <a:prstGeom prst="rect">
                <a:avLst/>
              </a:prstGeom>
              <a:blipFill>
                <a:blip r:embed="rId9"/>
                <a:stretch>
                  <a:fillRect t="-58242" b="-42857"/>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4" name="Rectángulo 13"/>
              <p:cNvSpPr/>
              <p:nvPr/>
            </p:nvSpPr>
            <p:spPr>
              <a:xfrm>
                <a:off x="887443" y="2636912"/>
                <a:ext cx="3153492"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ea typeface="Times New Roman" panose="02020603050405020304" pitchFamily="18" charset="0"/>
                        <a:cs typeface="Times New Roman" panose="02020603050405020304" pitchFamily="18" charset="0"/>
                      </a:rPr>
                      <m:t>𝑃𝑀</m:t>
                    </m:r>
                    <m:r>
                      <a:rPr lang="es-CO" b="0" i="1" smtClean="0">
                        <a:latin typeface="Cambria Math" panose="02040503050406030204" pitchFamily="18" charset="0"/>
                        <a:ea typeface="Times New Roman" panose="02020603050405020304" pitchFamily="18" charset="0"/>
                        <a:cs typeface="Times New Roman" panose="02020603050405020304" pitchFamily="18" charset="0"/>
                      </a:rPr>
                      <m:t>𝑛𝑡</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b="0" i="1" smtClean="0">
                        <a:effectLst/>
                        <a:latin typeface="Cambria Math" panose="02040503050406030204" pitchFamily="18" charset="0"/>
                        <a:ea typeface="Times New Roman" panose="02020603050405020304" pitchFamily="18" charset="0"/>
                        <a:cs typeface="Times New Roman" panose="02020603050405020304" pitchFamily="18" charset="0"/>
                      </a:rPr>
                      <m:t>81.669</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b="0" i="1" smtClean="0">
                        <a:effectLst/>
                        <a:latin typeface="Cambria Math" panose="02040503050406030204" pitchFamily="18" charset="0"/>
                        <a:ea typeface="Times New Roman" panose="02020603050405020304" pitchFamily="18" charset="0"/>
                        <a:cs typeface="Times New Roman" panose="02020603050405020304" pitchFamily="18" charset="0"/>
                      </a:rPr>
                      <m:t>100%</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𝐹𝑎</m:t>
                    </m:r>
                  </m:oMath>
                </a14:m>
                <a:r>
                  <a:rPr lang="es-CO"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dirty="0"/>
              </a:p>
            </p:txBody>
          </p:sp>
        </mc:Choice>
        <mc:Fallback>
          <p:sp>
            <p:nvSpPr>
              <p:cNvPr id="14" name="Rectángulo 13"/>
              <p:cNvSpPr>
                <a:spLocks noRot="1" noChangeAspect="1" noMove="1" noResize="1" noEditPoints="1" noAdjustHandles="1" noChangeArrowheads="1" noChangeShapeType="1" noTextEdit="1"/>
              </p:cNvSpPr>
              <p:nvPr/>
            </p:nvSpPr>
            <p:spPr>
              <a:xfrm>
                <a:off x="887443" y="2636912"/>
                <a:ext cx="3153492" cy="369332"/>
              </a:xfrm>
              <a:prstGeom prst="rect">
                <a:avLst/>
              </a:prstGeom>
              <a:blipFill>
                <a:blip r:embed="rId10"/>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3" name="Rectángulo 2"/>
              <p:cNvSpPr/>
              <p:nvPr/>
            </p:nvSpPr>
            <p:spPr>
              <a:xfrm>
                <a:off x="789596" y="1934420"/>
                <a:ext cx="325133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𝑃𝑀𝑛𝑡</m:t>
                      </m:r>
                      <m:r>
                        <a:rPr lang="es-CO" i="0">
                          <a:latin typeface="Cambria Math" panose="02040503050406030204" pitchFamily="18" charset="0"/>
                        </a:rPr>
                        <m:t>=</m:t>
                      </m:r>
                      <m:r>
                        <a:rPr lang="es-CO" i="1">
                          <a:latin typeface="Cambria Math" panose="02040503050406030204" pitchFamily="18" charset="0"/>
                        </a:rPr>
                        <m:t>𝑃𝑃𝐼𝑀𝑛𝑡</m:t>
                      </m:r>
                      <m:r>
                        <a:rPr lang="es-CO" i="0">
                          <a:latin typeface="Cambria Math" panose="02040503050406030204" pitchFamily="18" charset="0"/>
                        </a:rPr>
                        <m:t>∗</m:t>
                      </m:r>
                      <m:r>
                        <a:rPr lang="es-CO" i="1">
                          <a:latin typeface="Cambria Math" panose="02040503050406030204" pitchFamily="18" charset="0"/>
                        </a:rPr>
                        <m:t>𝐶𝑀𝑛𝑡</m:t>
                      </m:r>
                      <m:r>
                        <a:rPr lang="es-CO" i="0">
                          <a:latin typeface="Cambria Math" panose="02040503050406030204" pitchFamily="18" charset="0"/>
                        </a:rPr>
                        <m:t>+</m:t>
                      </m:r>
                      <m:r>
                        <a:rPr lang="es-CO" i="1">
                          <a:latin typeface="Cambria Math" panose="02040503050406030204" pitchFamily="18" charset="0"/>
                        </a:rPr>
                        <m:t>𝐹𝑎</m:t>
                      </m:r>
                    </m:oMath>
                  </m:oMathPara>
                </a14:m>
                <a:endParaRPr lang="es-CO" dirty="0"/>
              </a:p>
            </p:txBody>
          </p:sp>
        </mc:Choice>
        <mc:Fallback>
          <p:sp>
            <p:nvSpPr>
              <p:cNvPr id="3" name="Rectángulo 2"/>
              <p:cNvSpPr>
                <a:spLocks noRot="1" noChangeAspect="1" noMove="1" noResize="1" noEditPoints="1" noAdjustHandles="1" noChangeArrowheads="1" noChangeShapeType="1" noTextEdit="1"/>
              </p:cNvSpPr>
              <p:nvPr/>
            </p:nvSpPr>
            <p:spPr>
              <a:xfrm>
                <a:off x="789596" y="1934420"/>
                <a:ext cx="3251339" cy="369332"/>
              </a:xfrm>
              <a:prstGeom prst="rect">
                <a:avLst/>
              </a:prstGeom>
              <a:blipFill>
                <a:blip r:embed="rId11"/>
                <a:stretch>
                  <a:fillRect/>
                </a:stretch>
              </a:blipFill>
            </p:spPr>
            <p:txBody>
              <a:bodyPr/>
              <a:lstStyle/>
              <a:p>
                <a:r>
                  <a:rPr lang="es-CO">
                    <a:noFill/>
                  </a:rPr>
                  <a:t> </a:t>
                </a:r>
              </a:p>
            </p:txBody>
          </p:sp>
        </mc:Fallback>
      </mc:AlternateContent>
      <p:graphicFrame>
        <p:nvGraphicFramePr>
          <p:cNvPr id="7" name="Objeto 6"/>
          <p:cNvGraphicFramePr>
            <a:graphicFrameLocks noChangeAspect="1"/>
          </p:cNvGraphicFramePr>
          <p:nvPr>
            <p:extLst>
              <p:ext uri="{D42A27DB-BD31-4B8C-83A1-F6EECF244321}">
                <p14:modId xmlns:p14="http://schemas.microsoft.com/office/powerpoint/2010/main" val="698764612"/>
              </p:ext>
            </p:extLst>
          </p:nvPr>
        </p:nvGraphicFramePr>
        <p:xfrm>
          <a:off x="5081339" y="1124744"/>
          <a:ext cx="4027165" cy="2552281"/>
        </p:xfrm>
        <a:graphic>
          <a:graphicData uri="http://schemas.openxmlformats.org/presentationml/2006/ole">
            <mc:AlternateContent xmlns:mc="http://schemas.openxmlformats.org/markup-compatibility/2006">
              <mc:Choice xmlns:v="urn:schemas-microsoft-com:vml" Requires="v">
                <p:oleObj spid="_x0000_s7223" name="Worksheet" r:id="rId12" imgW="3667102" imgH="2324017" progId="Excel.Sheet.12">
                  <p:embed/>
                </p:oleObj>
              </mc:Choice>
              <mc:Fallback>
                <p:oleObj name="Worksheet" r:id="rId12" imgW="3667102" imgH="2324017" progId="Excel.Sheet.12">
                  <p:embed/>
                  <p:pic>
                    <p:nvPicPr>
                      <p:cNvPr id="0" name=""/>
                      <p:cNvPicPr/>
                      <p:nvPr/>
                    </p:nvPicPr>
                    <p:blipFill>
                      <a:blip r:embed="rId13"/>
                      <a:stretch>
                        <a:fillRect/>
                      </a:stretch>
                    </p:blipFill>
                    <p:spPr>
                      <a:xfrm>
                        <a:off x="5081339" y="1124744"/>
                        <a:ext cx="4027165" cy="2552281"/>
                      </a:xfrm>
                      <a:prstGeom prst="rect">
                        <a:avLst/>
                      </a:prstGeom>
                    </p:spPr>
                  </p:pic>
                </p:oleObj>
              </mc:Fallback>
            </mc:AlternateContent>
          </a:graphicData>
        </a:graphic>
      </p:graphicFrame>
    </p:spTree>
    <p:extLst>
      <p:ext uri="{BB962C8B-B14F-4D97-AF65-F5344CB8AC3E}">
        <p14:creationId xmlns:p14="http://schemas.microsoft.com/office/powerpoint/2010/main" val="89716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606550" y="2562225"/>
            <a:ext cx="2478088" cy="1106488"/>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1100" b="1" dirty="0"/>
              <a:t>Ponderado de los PPI según las </a:t>
            </a:r>
            <a:r>
              <a:rPr lang="es-CO" sz="1100" b="1" dirty="0">
                <a:solidFill>
                  <a:srgbClr val="FF0000"/>
                </a:solidFill>
              </a:rPr>
              <a:t>unidades entregadas al MIE</a:t>
            </a:r>
            <a:r>
              <a:rPr lang="es-CO" sz="1100" b="1" dirty="0"/>
              <a:t> por los productores nacionales y las importaciones según su origen.</a:t>
            </a:r>
          </a:p>
        </p:txBody>
      </p:sp>
      <p:sp>
        <p:nvSpPr>
          <p:cNvPr id="10" name="9 Elipse"/>
          <p:cNvSpPr/>
          <p:nvPr/>
        </p:nvSpPr>
        <p:spPr>
          <a:xfrm>
            <a:off x="4953000" y="2251075"/>
            <a:ext cx="2241550" cy="100012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100" b="1" dirty="0"/>
              <a:t>Ajuste al </a:t>
            </a:r>
            <a:r>
              <a:rPr lang="es-CO" sz="1100" b="1" dirty="0" err="1"/>
              <a:t>PPIMie</a:t>
            </a:r>
            <a:r>
              <a:rPr lang="es-CO" sz="1100" b="1" dirty="0"/>
              <a:t> de acuerdo a su comportamiento frente al Precio estimado de venta del mes anterior</a:t>
            </a:r>
          </a:p>
        </p:txBody>
      </p:sp>
      <p:cxnSp>
        <p:nvCxnSpPr>
          <p:cNvPr id="8" name="7 Conector recto de flecha"/>
          <p:cNvCxnSpPr/>
          <p:nvPr/>
        </p:nvCxnSpPr>
        <p:spPr>
          <a:xfrm flipH="1">
            <a:off x="3024188" y="1938338"/>
            <a:ext cx="1785937" cy="62388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11 Conector recto de flecha"/>
          <p:cNvCxnSpPr/>
          <p:nvPr/>
        </p:nvCxnSpPr>
        <p:spPr>
          <a:xfrm>
            <a:off x="5739606" y="1863577"/>
            <a:ext cx="640558" cy="38749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8" name="17 Elipse"/>
          <p:cNvSpPr/>
          <p:nvPr/>
        </p:nvSpPr>
        <p:spPr>
          <a:xfrm>
            <a:off x="1266825" y="3903663"/>
            <a:ext cx="1262063" cy="765175"/>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1000" b="1" dirty="0"/>
              <a:t>Precio de Paridad Importación </a:t>
            </a:r>
          </a:p>
          <a:p>
            <a:pPr algn="ctr" eaLnBrk="1" hangingPunct="1">
              <a:defRPr/>
            </a:pPr>
            <a:r>
              <a:rPr lang="es-CO" sz="1000" b="1" dirty="0"/>
              <a:t>Brasil-Cartagena</a:t>
            </a:r>
          </a:p>
        </p:txBody>
      </p:sp>
      <p:sp>
        <p:nvSpPr>
          <p:cNvPr id="22" name="21 Elipse"/>
          <p:cNvSpPr/>
          <p:nvPr/>
        </p:nvSpPr>
        <p:spPr>
          <a:xfrm>
            <a:off x="2916238" y="3922713"/>
            <a:ext cx="1363662" cy="765175"/>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800" b="1" dirty="0"/>
              <a:t>Precio de Paridad Importación </a:t>
            </a:r>
          </a:p>
          <a:p>
            <a:pPr algn="ctr" eaLnBrk="1" hangingPunct="1">
              <a:defRPr/>
            </a:pPr>
            <a:r>
              <a:rPr lang="es-CO" sz="800" b="1" dirty="0"/>
              <a:t>Perú /Bolivia - Cartagena</a:t>
            </a:r>
          </a:p>
        </p:txBody>
      </p:sp>
      <p:cxnSp>
        <p:nvCxnSpPr>
          <p:cNvPr id="20" name="19 Conector recto de flecha"/>
          <p:cNvCxnSpPr>
            <a:endCxn id="18" idx="0"/>
          </p:cNvCxnSpPr>
          <p:nvPr/>
        </p:nvCxnSpPr>
        <p:spPr>
          <a:xfrm flipH="1">
            <a:off x="1897063" y="3562350"/>
            <a:ext cx="390525" cy="3413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4" name="23 Conector recto de flecha"/>
          <p:cNvCxnSpPr/>
          <p:nvPr/>
        </p:nvCxnSpPr>
        <p:spPr>
          <a:xfrm>
            <a:off x="3382963" y="3581400"/>
            <a:ext cx="214312" cy="3413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0" name="29 Elipse"/>
          <p:cNvSpPr/>
          <p:nvPr/>
        </p:nvSpPr>
        <p:spPr>
          <a:xfrm>
            <a:off x="1025525" y="5027613"/>
            <a:ext cx="1003300" cy="765175"/>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900" b="1" dirty="0"/>
              <a:t>Unidades vendidas ingenios - mes de liquidación</a:t>
            </a:r>
          </a:p>
        </p:txBody>
      </p:sp>
      <p:sp>
        <p:nvSpPr>
          <p:cNvPr id="32" name="31 Elipse"/>
          <p:cNvSpPr/>
          <p:nvPr/>
        </p:nvSpPr>
        <p:spPr>
          <a:xfrm>
            <a:off x="3024188" y="4953000"/>
            <a:ext cx="1146175" cy="827088"/>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900" b="1" dirty="0"/>
              <a:t>Unidades Importaciones origen preferencial: CAN (ID)</a:t>
            </a:r>
          </a:p>
        </p:txBody>
      </p:sp>
      <p:sp>
        <p:nvSpPr>
          <p:cNvPr id="33" name="32 Elipse"/>
          <p:cNvSpPr/>
          <p:nvPr/>
        </p:nvSpPr>
        <p:spPr>
          <a:xfrm>
            <a:off x="1992313" y="5027613"/>
            <a:ext cx="855662" cy="765175"/>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800" b="1" dirty="0"/>
              <a:t>Unidades Importaciones origen no preferencial  (ID)</a:t>
            </a:r>
          </a:p>
        </p:txBody>
      </p:sp>
      <p:sp>
        <p:nvSpPr>
          <p:cNvPr id="27" name="26 CuadroTexto"/>
          <p:cNvSpPr txBox="1">
            <a:spLocks noRot="1" noChangeAspect="1" noMove="1" noResize="1" noEditPoints="1" noAdjustHandles="1" noChangeArrowheads="1" noChangeShapeType="1" noTextEdit="1"/>
          </p:cNvSpPr>
          <p:nvPr/>
        </p:nvSpPr>
        <p:spPr>
          <a:xfrm>
            <a:off x="1839016" y="5213794"/>
            <a:ext cx="396262" cy="338554"/>
          </a:xfrm>
          <a:prstGeom prst="rect">
            <a:avLst/>
          </a:prstGeom>
          <a:blipFill rotWithShape="1">
            <a:blip r:embed="rId2"/>
            <a:stretch>
              <a:fillRect/>
            </a:stretch>
          </a:blipFill>
        </p:spPr>
        <p:txBody>
          <a:bodyPr/>
          <a:lstStyle/>
          <a:p>
            <a:pPr eaLnBrk="1" hangingPunct="1">
              <a:defRPr/>
            </a:pPr>
            <a:r>
              <a:rPr lang="es-CO">
                <a:noFill/>
                <a:latin typeface="Arial" charset="0"/>
                <a:cs typeface="Arial" charset="0"/>
              </a:rPr>
              <a:t> </a:t>
            </a:r>
          </a:p>
        </p:txBody>
      </p:sp>
      <p:sp>
        <p:nvSpPr>
          <p:cNvPr id="28" name="27 Abrir llave"/>
          <p:cNvSpPr/>
          <p:nvPr/>
        </p:nvSpPr>
        <p:spPr>
          <a:xfrm rot="5400000">
            <a:off x="1661319" y="4156869"/>
            <a:ext cx="438150" cy="1592262"/>
          </a:xfrm>
          <a:prstGeom prst="leftBrace">
            <a:avLst/>
          </a:prstGeom>
        </p:spPr>
        <p:style>
          <a:lnRef idx="2">
            <a:schemeClr val="accent3"/>
          </a:lnRef>
          <a:fillRef idx="0">
            <a:schemeClr val="accent3"/>
          </a:fillRef>
          <a:effectRef idx="1">
            <a:schemeClr val="accent3"/>
          </a:effectRef>
          <a:fontRef idx="minor">
            <a:schemeClr val="tx1"/>
          </a:fontRef>
        </p:style>
        <p:txBody>
          <a:bodyPr anchor="ctr"/>
          <a:lstStyle/>
          <a:p>
            <a:pPr algn="ctr" eaLnBrk="1" hangingPunct="1">
              <a:defRPr/>
            </a:pPr>
            <a:endParaRPr lang="es-CO" sz="1600"/>
          </a:p>
        </p:txBody>
      </p:sp>
      <p:sp>
        <p:nvSpPr>
          <p:cNvPr id="29" name="28 CuadroTexto"/>
          <p:cNvSpPr txBox="1">
            <a:spLocks noRot="1" noChangeAspect="1" noMove="1" noResize="1" noEditPoints="1" noAdjustHandles="1" noChangeArrowheads="1" noChangeShapeType="1" noTextEdit="1"/>
          </p:cNvSpPr>
          <p:nvPr/>
        </p:nvSpPr>
        <p:spPr>
          <a:xfrm>
            <a:off x="1726840" y="4727030"/>
            <a:ext cx="388247" cy="338554"/>
          </a:xfrm>
          <a:prstGeom prst="rect">
            <a:avLst/>
          </a:prstGeom>
          <a:blipFill rotWithShape="1">
            <a:blip r:embed="rId3"/>
            <a:stretch>
              <a:fillRect/>
            </a:stretch>
          </a:blipFill>
        </p:spPr>
        <p:txBody>
          <a:bodyPr/>
          <a:lstStyle/>
          <a:p>
            <a:pPr eaLnBrk="1" hangingPunct="1">
              <a:defRPr/>
            </a:pPr>
            <a:r>
              <a:rPr lang="es-CO">
                <a:noFill/>
                <a:latin typeface="Arial" charset="0"/>
                <a:cs typeface="Arial" charset="0"/>
              </a:rPr>
              <a:t> </a:t>
            </a:r>
          </a:p>
        </p:txBody>
      </p:sp>
      <p:cxnSp>
        <p:nvCxnSpPr>
          <p:cNvPr id="36" name="35 Conector recto de flecha"/>
          <p:cNvCxnSpPr>
            <a:stCxn id="22" idx="4"/>
            <a:endCxn id="32" idx="0"/>
          </p:cNvCxnSpPr>
          <p:nvPr/>
        </p:nvCxnSpPr>
        <p:spPr>
          <a:xfrm flipH="1">
            <a:off x="3597275" y="4687888"/>
            <a:ext cx="0" cy="2651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4" name="43 Rectángulo"/>
          <p:cNvSpPr>
            <a:spLocks noRot="1" noChangeAspect="1" noMove="1" noResize="1" noEditPoints="1" noAdjustHandles="1" noChangeArrowheads="1" noChangeShapeType="1" noTextEdit="1"/>
          </p:cNvSpPr>
          <p:nvPr/>
        </p:nvSpPr>
        <p:spPr>
          <a:xfrm>
            <a:off x="5190865" y="3550299"/>
            <a:ext cx="2065694" cy="597343"/>
          </a:xfrm>
          <a:prstGeom prst="rect">
            <a:avLst/>
          </a:prstGeom>
          <a:blipFill rotWithShape="1">
            <a:blip r:embed="rId4"/>
            <a:stretch>
              <a:fillRect/>
            </a:stretch>
          </a:blipFill>
          <a:ln>
            <a:solidFill>
              <a:srgbClr val="00B0F0"/>
            </a:solidFill>
          </a:ln>
        </p:spPr>
        <p:txBody>
          <a:bodyPr/>
          <a:lstStyle/>
          <a:p>
            <a:pPr eaLnBrk="1" hangingPunct="1">
              <a:defRPr/>
            </a:pPr>
            <a:r>
              <a:rPr lang="es-CO">
                <a:noFill/>
                <a:latin typeface="Arial" charset="0"/>
                <a:cs typeface="Arial" charset="0"/>
              </a:rPr>
              <a:t> </a:t>
            </a:r>
          </a:p>
        </p:txBody>
      </p:sp>
      <p:cxnSp>
        <p:nvCxnSpPr>
          <p:cNvPr id="46" name="45 Conector recto de flecha"/>
          <p:cNvCxnSpPr/>
          <p:nvPr/>
        </p:nvCxnSpPr>
        <p:spPr>
          <a:xfrm flipH="1">
            <a:off x="5408613" y="3752850"/>
            <a:ext cx="661987" cy="72866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48" name="47 Conector recto de flecha"/>
          <p:cNvCxnSpPr>
            <a:stCxn id="10" idx="4"/>
            <a:endCxn id="44" idx="0"/>
          </p:cNvCxnSpPr>
          <p:nvPr/>
        </p:nvCxnSpPr>
        <p:spPr>
          <a:xfrm>
            <a:off x="6073775" y="3251200"/>
            <a:ext cx="149225" cy="29845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1" name="50 Elipse"/>
          <p:cNvSpPr/>
          <p:nvPr/>
        </p:nvSpPr>
        <p:spPr>
          <a:xfrm>
            <a:off x="4516438" y="4438650"/>
            <a:ext cx="1347787" cy="763588"/>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000" b="1" dirty="0"/>
              <a:t>Precio Estimado de Venta MIE (</a:t>
            </a:r>
            <a:r>
              <a:rPr lang="es-CO" sz="900" b="1" dirty="0"/>
              <a:t>m-1)</a:t>
            </a:r>
          </a:p>
        </p:txBody>
      </p:sp>
      <p:sp>
        <p:nvSpPr>
          <p:cNvPr id="52" name="51 Rectángulo"/>
          <p:cNvSpPr>
            <a:spLocks noRot="1" noChangeAspect="1" noMove="1" noResize="1" noEditPoints="1" noAdjustHandles="1" noChangeArrowheads="1" noChangeShapeType="1" noTextEdit="1"/>
          </p:cNvSpPr>
          <p:nvPr/>
        </p:nvSpPr>
        <p:spPr>
          <a:xfrm>
            <a:off x="4026921" y="5651367"/>
            <a:ext cx="4013663" cy="475836"/>
          </a:xfrm>
          <a:prstGeom prst="rect">
            <a:avLst/>
          </a:prstGeom>
          <a:blipFill rotWithShape="1">
            <a:blip r:embed="rId5"/>
            <a:stretch>
              <a:fillRect b="-5000"/>
            </a:stretch>
          </a:blipFill>
          <a:ln>
            <a:solidFill>
              <a:srgbClr val="00B0F0"/>
            </a:solidFill>
          </a:ln>
        </p:spPr>
        <p:txBody>
          <a:bodyPr/>
          <a:lstStyle/>
          <a:p>
            <a:pPr eaLnBrk="1" hangingPunct="1">
              <a:defRPr/>
            </a:pPr>
            <a:r>
              <a:rPr lang="es-CO">
                <a:noFill/>
                <a:latin typeface="Arial" charset="0"/>
                <a:cs typeface="Arial" charset="0"/>
              </a:rPr>
              <a:t> </a:t>
            </a:r>
          </a:p>
        </p:txBody>
      </p:sp>
      <p:cxnSp>
        <p:nvCxnSpPr>
          <p:cNvPr id="59" name="58 Conector recto de flecha"/>
          <p:cNvCxnSpPr/>
          <p:nvPr/>
        </p:nvCxnSpPr>
        <p:spPr>
          <a:xfrm>
            <a:off x="5191125" y="5232400"/>
            <a:ext cx="0" cy="4191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3816" name="60 CuadroTexto"/>
          <p:cNvSpPr txBox="1">
            <a:spLocks noChangeArrowheads="1"/>
          </p:cNvSpPr>
          <p:nvPr/>
        </p:nvSpPr>
        <p:spPr bwMode="auto">
          <a:xfrm>
            <a:off x="7884368" y="5743575"/>
            <a:ext cx="1309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O" altLang="es-CO" sz="1200" b="1" dirty="0">
                <a:latin typeface="Arial" panose="020B0604020202020204" pitchFamily="34" charset="0"/>
              </a:rPr>
              <a:t>GT+ADMIN+UT</a:t>
            </a:r>
          </a:p>
        </p:txBody>
      </p:sp>
      <p:cxnSp>
        <p:nvCxnSpPr>
          <p:cNvPr id="63" name="62 Conector recto de flecha"/>
          <p:cNvCxnSpPr>
            <a:endCxn id="33816" idx="1"/>
          </p:cNvCxnSpPr>
          <p:nvPr/>
        </p:nvCxnSpPr>
        <p:spPr>
          <a:xfrm flipV="1">
            <a:off x="7655768" y="5881688"/>
            <a:ext cx="228600" cy="2381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6" name="65 Conector recto de flecha"/>
          <p:cNvCxnSpPr/>
          <p:nvPr/>
        </p:nvCxnSpPr>
        <p:spPr>
          <a:xfrm>
            <a:off x="6743700" y="4286250"/>
            <a:ext cx="217488" cy="31591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67" name="66 Elipse"/>
          <p:cNvSpPr/>
          <p:nvPr/>
        </p:nvSpPr>
        <p:spPr>
          <a:xfrm>
            <a:off x="6070600" y="4559300"/>
            <a:ext cx="1347788" cy="763588"/>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000" b="1" dirty="0"/>
              <a:t>PPI MIE (</a:t>
            </a:r>
            <a:r>
              <a:rPr lang="es-CO" sz="900" b="1" dirty="0"/>
              <a:t>m-1)</a:t>
            </a:r>
          </a:p>
        </p:txBody>
      </p:sp>
      <p:cxnSp>
        <p:nvCxnSpPr>
          <p:cNvPr id="70" name="69 Conector recto de flecha"/>
          <p:cNvCxnSpPr>
            <a:endCxn id="67" idx="1"/>
          </p:cNvCxnSpPr>
          <p:nvPr/>
        </p:nvCxnSpPr>
        <p:spPr>
          <a:xfrm>
            <a:off x="3917950" y="3400425"/>
            <a:ext cx="2349500" cy="1270000"/>
          </a:xfrm>
          <a:prstGeom prst="straightConnector1">
            <a:avLst/>
          </a:prstGeom>
          <a:ln>
            <a:prstDash val="dash"/>
            <a:tailEnd type="arrow"/>
          </a:ln>
        </p:spPr>
        <p:style>
          <a:lnRef idx="2">
            <a:schemeClr val="accent5"/>
          </a:lnRef>
          <a:fillRef idx="0">
            <a:schemeClr val="accent5"/>
          </a:fillRef>
          <a:effectRef idx="1">
            <a:schemeClr val="accent5"/>
          </a:effectRef>
          <a:fontRef idx="minor">
            <a:schemeClr val="tx1"/>
          </a:fontRef>
        </p:style>
      </p:cxnSp>
      <p:sp>
        <p:nvSpPr>
          <p:cNvPr id="34" name="3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3" name="2 Rectángulo"/>
          <p:cNvSpPr/>
          <p:nvPr/>
        </p:nvSpPr>
        <p:spPr>
          <a:xfrm>
            <a:off x="1588" y="290513"/>
            <a:ext cx="9142412" cy="707886"/>
          </a:xfrm>
          <a:prstGeom prst="rect">
            <a:avLst/>
          </a:prstGeom>
        </p:spPr>
        <p:txBody>
          <a:bodyPr>
            <a:spAutoFit/>
          </a:bodyPr>
          <a:lstStyle/>
          <a:p>
            <a:pPr lvl="1" algn="ctr" eaLnBrk="1" hangingPunct="1">
              <a:defRPr/>
            </a:pPr>
            <a:r>
              <a:rPr lang="es-CO" sz="2000" b="1" dirty="0">
                <a:solidFill>
                  <a:schemeClr val="accent3">
                    <a:lumMod val="50000"/>
                  </a:schemeClr>
                </a:solidFill>
              </a:rPr>
              <a:t>A.1.2 Indicador del precio del Mercado para el Mercado Interno Especial</a:t>
            </a:r>
          </a:p>
        </p:txBody>
      </p:sp>
      <p:sp>
        <p:nvSpPr>
          <p:cNvPr id="31" name="CuadroTexto 30"/>
          <p:cNvSpPr txBox="1"/>
          <p:nvPr/>
        </p:nvSpPr>
        <p:spPr>
          <a:xfrm>
            <a:off x="2571468" y="1336387"/>
            <a:ext cx="6348597" cy="584775"/>
          </a:xfrm>
          <a:prstGeom prst="rect">
            <a:avLst/>
          </a:prstGeom>
          <a:noFill/>
        </p:spPr>
        <p:txBody>
          <a:bodyPr wrap="none" rtlCol="0">
            <a:spAutoFit/>
          </a:bodyPr>
          <a:lstStyle/>
          <a:p>
            <a:r>
              <a:rPr lang="es-CO" sz="3200" b="1" dirty="0" err="1">
                <a:latin typeface="+mn-lt"/>
              </a:rPr>
              <a:t>PMie</a:t>
            </a:r>
            <a:r>
              <a:rPr lang="es-CO" sz="3200" b="1" dirty="0">
                <a:latin typeface="+mn-lt"/>
              </a:rPr>
              <a:t> = </a:t>
            </a:r>
            <a:r>
              <a:rPr lang="es-CO" sz="3200" b="1" dirty="0" err="1">
                <a:latin typeface="+mn-lt"/>
              </a:rPr>
              <a:t>PPIMnt</a:t>
            </a:r>
            <a:r>
              <a:rPr lang="es-CO" sz="3200" b="1" dirty="0">
                <a:latin typeface="+mn-lt"/>
              </a:rPr>
              <a:t> * </a:t>
            </a:r>
            <a:r>
              <a:rPr lang="es-CO" sz="3200" b="1" dirty="0" err="1">
                <a:latin typeface="+mn-lt"/>
              </a:rPr>
              <a:t>CMie</a:t>
            </a:r>
            <a:r>
              <a:rPr lang="es-CO" sz="3200" b="1" dirty="0">
                <a:latin typeface="+mn-lt"/>
              </a:rPr>
              <a:t> + Fa-</a:t>
            </a:r>
            <a:r>
              <a:rPr lang="es-CO" sz="3200" b="1" dirty="0" err="1">
                <a:latin typeface="+mn-lt"/>
              </a:rPr>
              <a:t>Gastos</a:t>
            </a:r>
            <a:r>
              <a:rPr lang="es-CO" sz="3200" b="1" baseline="-25000" dirty="0" err="1">
                <a:latin typeface="+mn-lt"/>
              </a:rPr>
              <a:t>ie</a:t>
            </a:r>
            <a:endParaRPr lang="es-CO" sz="3200" b="1" baseline="-25000" dirty="0">
              <a:latin typeface="+mn-lt"/>
            </a:endParaRPr>
          </a:p>
        </p:txBody>
      </p:sp>
      <p:sp>
        <p:nvSpPr>
          <p:cNvPr id="35" name="Elipse 34"/>
          <p:cNvSpPr/>
          <p:nvPr/>
        </p:nvSpPr>
        <p:spPr>
          <a:xfrm>
            <a:off x="6633616" y="1340768"/>
            <a:ext cx="674688" cy="627214"/>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28865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mc:AlternateContent xmlns:mc="http://schemas.openxmlformats.org/markup-compatibility/2006">
        <mc:Choice xmlns:a14="http://schemas.microsoft.com/office/drawing/2010/main" Requires="a14">
          <p:sp>
            <p:nvSpPr>
              <p:cNvPr id="2" name="Rectángulo 1"/>
              <p:cNvSpPr/>
              <p:nvPr/>
            </p:nvSpPr>
            <p:spPr>
              <a:xfrm>
                <a:off x="-612576" y="4510474"/>
                <a:ext cx="6984776" cy="502702"/>
              </a:xfrm>
              <a:prstGeom prst="rect">
                <a:avLst/>
              </a:prstGeom>
            </p:spPr>
            <p:txBody>
              <a:bodyPr wrap="square">
                <a:spAutoFit/>
              </a:bodyPr>
              <a:lstStyle/>
              <a:p>
                <a:pPr lvl="0"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s-CO" sz="1400" i="1" smtClean="0">
                          <a:latin typeface="Cambria Math" panose="02040503050406030204" pitchFamily="18" charset="0"/>
                        </a:rPr>
                        <m:t>𝑃𝑃𝐼𝑀</m:t>
                      </m:r>
                      <m:r>
                        <a:rPr lang="es-CO" sz="1400" b="0" i="1" smtClean="0">
                          <a:latin typeface="Cambria Math" panose="02040503050406030204" pitchFamily="18" charset="0"/>
                        </a:rPr>
                        <m:t>𝑖𝑒</m:t>
                      </m:r>
                      <m:r>
                        <a:rPr lang="es-CO" sz="1400">
                          <a:latin typeface="Cambria Math" panose="02040503050406030204" pitchFamily="18" charset="0"/>
                        </a:rPr>
                        <m:t>=</m:t>
                      </m:r>
                      <m:f>
                        <m:fPr>
                          <m:ctrlPr>
                            <a:rPr lang="es-CO" sz="1400" i="1">
                              <a:latin typeface="Cambria Math" panose="02040503050406030204" pitchFamily="18" charset="0"/>
                            </a:rPr>
                          </m:ctrlPr>
                        </m:fPr>
                        <m:num>
                          <m:r>
                            <a:rPr lang="es-CO" sz="1400" b="0" i="0" smtClean="0">
                              <a:latin typeface="Cambria Math" panose="02040503050406030204" pitchFamily="18" charset="0"/>
                            </a:rPr>
                            <m:t>83.791</m:t>
                          </m:r>
                          <m:r>
                            <a:rPr lang="es-CO" sz="1400">
                              <a:latin typeface="Cambria Math" panose="02040503050406030204" pitchFamily="18" charset="0"/>
                            </a:rPr>
                            <m:t>∗(</m:t>
                          </m:r>
                          <m:r>
                            <a:rPr lang="es-CO" sz="1400" b="0" i="0" smtClean="0">
                              <a:latin typeface="Cambria Math" panose="02040503050406030204" pitchFamily="18" charset="0"/>
                            </a:rPr>
                            <m:t>237.000</m:t>
                          </m:r>
                          <m:r>
                            <a:rPr lang="es-CO" sz="1400">
                              <a:latin typeface="Cambria Math" panose="02040503050406030204" pitchFamily="18" charset="0"/>
                            </a:rPr>
                            <m:t>−</m:t>
                          </m:r>
                          <m:r>
                            <a:rPr lang="es-CO" sz="1400" b="0" i="0" smtClean="0">
                              <a:latin typeface="Cambria Math" panose="02040503050406030204" pitchFamily="18" charset="0"/>
                            </a:rPr>
                            <m:t>72</m:t>
                          </m:r>
                          <m:r>
                            <a:rPr lang="es-CO" sz="1400">
                              <a:latin typeface="Cambria Math" panose="02040503050406030204" pitchFamily="18" charset="0"/>
                            </a:rPr>
                            <m:t>.000)+</m:t>
                          </m:r>
                          <m:r>
                            <a:rPr lang="es-CO" sz="1400" b="0" i="0" smtClean="0">
                              <a:latin typeface="Cambria Math" panose="02040503050406030204" pitchFamily="18" charset="0"/>
                            </a:rPr>
                            <m:t>72.000</m:t>
                          </m:r>
                          <m:r>
                            <a:rPr lang="es-CO" sz="1400">
                              <a:latin typeface="Cambria Math" panose="02040503050406030204" pitchFamily="18" charset="0"/>
                            </a:rPr>
                            <m:t>∗</m:t>
                          </m:r>
                          <m:r>
                            <a:rPr lang="es-CO" sz="1400" b="0" i="1" smtClean="0">
                              <a:latin typeface="Cambria Math" panose="02040503050406030204" pitchFamily="18" charset="0"/>
                            </a:rPr>
                            <m:t>72.088</m:t>
                          </m:r>
                        </m:num>
                        <m:den>
                          <m:r>
                            <a:rPr lang="es-CO" sz="1400" b="0" i="0" smtClean="0">
                              <a:latin typeface="Cambria Math" panose="02040503050406030204" pitchFamily="18" charset="0"/>
                            </a:rPr>
                            <m:t>23</m:t>
                          </m:r>
                          <m:r>
                            <a:rPr lang="es-CO" sz="1400">
                              <a:latin typeface="Cambria Math" panose="02040503050406030204" pitchFamily="18" charset="0"/>
                            </a:rPr>
                            <m:t>7.000</m:t>
                          </m:r>
                        </m:den>
                      </m:f>
                      <m:r>
                        <a:rPr lang="es-CO" sz="1400">
                          <a:latin typeface="Cambria Math" panose="02040503050406030204" pitchFamily="18" charset="0"/>
                        </a:rPr>
                        <m:t>=</m:t>
                      </m:r>
                      <m:r>
                        <a:rPr lang="es-CO" sz="1400" b="0" i="0" smtClean="0">
                          <a:latin typeface="Cambria Math" panose="02040503050406030204" pitchFamily="18" charset="0"/>
                        </a:rPr>
                        <m:t>68.974</m:t>
                      </m:r>
                    </m:oMath>
                  </m:oMathPara>
                </a14:m>
                <a:endParaRPr lang="es-CO" sz="1400" dirty="0"/>
              </a:p>
            </p:txBody>
          </p:sp>
        </mc:Choice>
        <mc:Fallback>
          <p:sp>
            <p:nvSpPr>
              <p:cNvPr id="2" name="Rectángulo 1"/>
              <p:cNvSpPr>
                <a:spLocks noRot="1" noChangeAspect="1" noMove="1" noResize="1" noEditPoints="1" noAdjustHandles="1" noChangeArrowheads="1" noChangeShapeType="1" noTextEdit="1"/>
              </p:cNvSpPr>
              <p:nvPr/>
            </p:nvSpPr>
            <p:spPr>
              <a:xfrm>
                <a:off x="-612576" y="4510474"/>
                <a:ext cx="6984776" cy="502702"/>
              </a:xfrm>
              <a:prstGeom prst="rect">
                <a:avLst/>
              </a:prstGeom>
              <a:blipFill>
                <a:blip r:embed="rId3"/>
                <a:stretch>
                  <a:fillRect b="-1220"/>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290808" y="5871060"/>
                <a:ext cx="2896499" cy="398442"/>
              </a:xfrm>
              <a:prstGeom prst="rect">
                <a:avLst/>
              </a:prstGeom>
            </p:spPr>
            <p:txBody>
              <a:bodyPr wrap="none">
                <a:spAutoFit/>
              </a:bodyPr>
              <a:lstStyle/>
              <a:p>
                <a14:m>
                  <m:oMath xmlns:m="http://schemas.openxmlformats.org/officeDocument/2006/math">
                    <m:r>
                      <a:rPr lang="es-CO" sz="1400" i="1" smtClean="0">
                        <a:latin typeface="Cambria Math" panose="02040503050406030204" pitchFamily="18" charset="0"/>
                      </a:rPr>
                      <m:t>𝐶𝑀</m:t>
                    </m:r>
                    <m:r>
                      <a:rPr lang="es-CO" sz="1400" b="0" i="1" smtClean="0">
                        <a:latin typeface="Cambria Math" panose="02040503050406030204" pitchFamily="18" charset="0"/>
                      </a:rPr>
                      <m:t>𝑖𝑒</m:t>
                    </m:r>
                    <m:r>
                      <a:rPr lang="es-CO" sz="1400" i="0">
                        <a:latin typeface="Cambria Math" panose="02040503050406030204" pitchFamily="18" charset="0"/>
                      </a:rPr>
                      <m:t>= </m:t>
                    </m:r>
                    <m:f>
                      <m:fPr>
                        <m:ctrlPr>
                          <a:rPr lang="es-CO" sz="1400" i="1">
                            <a:latin typeface="Cambria Math" panose="02040503050406030204" pitchFamily="18" charset="0"/>
                          </a:rPr>
                        </m:ctrlPr>
                      </m:fPr>
                      <m:num>
                        <m:r>
                          <a:rPr lang="es-CO" sz="1400" i="0">
                            <a:latin typeface="Cambria Math" panose="02040503050406030204" pitchFamily="18" charset="0"/>
                          </a:rPr>
                          <m:t>94.</m:t>
                        </m:r>
                        <m:r>
                          <a:rPr lang="es-CO" sz="1400" b="0" i="0" smtClean="0">
                            <a:latin typeface="Cambria Math" panose="02040503050406030204" pitchFamily="18" charset="0"/>
                          </a:rPr>
                          <m:t>658</m:t>
                        </m:r>
                      </m:num>
                      <m:den>
                        <m:r>
                          <a:rPr lang="es-CO" sz="1400" b="0" i="0" smtClean="0">
                            <a:latin typeface="Cambria Math" panose="02040503050406030204" pitchFamily="18" charset="0"/>
                          </a:rPr>
                          <m:t>79.406</m:t>
                        </m:r>
                      </m:den>
                    </m:f>
                  </m:oMath>
                </a14:m>
                <a:r>
                  <a:rPr lang="es-CO" sz="1400" dirty="0"/>
                  <a:t> = </a:t>
                </a:r>
                <a:r>
                  <a:rPr lang="es-CO" sz="1050" dirty="0"/>
                  <a:t>100% (por la condición)</a:t>
                </a:r>
                <a:endParaRPr lang="es-CO" sz="1400" dirty="0"/>
              </a:p>
            </p:txBody>
          </p:sp>
        </mc:Choice>
        <mc:Fallback>
          <p:sp>
            <p:nvSpPr>
              <p:cNvPr id="12" name="Rectángulo 11"/>
              <p:cNvSpPr>
                <a:spLocks noRot="1" noChangeAspect="1" noMove="1" noResize="1" noEditPoints="1" noAdjustHandles="1" noChangeArrowheads="1" noChangeShapeType="1" noTextEdit="1"/>
              </p:cNvSpPr>
              <p:nvPr/>
            </p:nvSpPr>
            <p:spPr>
              <a:xfrm>
                <a:off x="290808" y="5871060"/>
                <a:ext cx="2896499" cy="398442"/>
              </a:xfrm>
              <a:prstGeom prst="rect">
                <a:avLst/>
              </a:prstGeom>
              <a:blipFill>
                <a:blip r:embed="rId4"/>
                <a:stretch>
                  <a:fillRect b="-461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261324" y="5201251"/>
                <a:ext cx="1727204" cy="532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1400" i="1" smtClean="0">
                          <a:latin typeface="Cambria Math" panose="02040503050406030204" pitchFamily="18" charset="0"/>
                        </a:rPr>
                        <m:t>𝐶𝑀</m:t>
                      </m:r>
                      <m:r>
                        <a:rPr lang="es-CO" sz="1400" b="0" i="1" smtClean="0">
                          <a:latin typeface="Cambria Math" panose="02040503050406030204" pitchFamily="18" charset="0"/>
                        </a:rPr>
                        <m:t>𝑖𝑒</m:t>
                      </m:r>
                      <m:r>
                        <a:rPr lang="es-CO" sz="1400" i="0">
                          <a:latin typeface="Cambria Math" panose="02040503050406030204" pitchFamily="18" charset="0"/>
                        </a:rPr>
                        <m:t>= </m:t>
                      </m:r>
                      <m:f>
                        <m:fPr>
                          <m:ctrlPr>
                            <a:rPr lang="es-CO" sz="1400" i="1">
                              <a:latin typeface="Cambria Math" panose="02040503050406030204" pitchFamily="18" charset="0"/>
                            </a:rPr>
                          </m:ctrlPr>
                        </m:fPr>
                        <m:num>
                          <m:sSub>
                            <m:sSubPr>
                              <m:ctrlPr>
                                <a:rPr lang="es-CO" sz="1400" i="1">
                                  <a:latin typeface="Cambria Math" panose="02040503050406030204" pitchFamily="18" charset="0"/>
                                </a:rPr>
                              </m:ctrlPr>
                            </m:sSubPr>
                            <m:e>
                              <m:r>
                                <a:rPr lang="es-CO" sz="1400" i="1">
                                  <a:latin typeface="Cambria Math" panose="02040503050406030204" pitchFamily="18" charset="0"/>
                                </a:rPr>
                                <m:t>𝑃𝑉𝑀</m:t>
                              </m:r>
                              <m:r>
                                <a:rPr lang="es-CO" sz="1400" b="0" i="1" smtClean="0">
                                  <a:latin typeface="Cambria Math" panose="02040503050406030204" pitchFamily="18" charset="0"/>
                                </a:rPr>
                                <m:t>𝑖𝑒</m:t>
                              </m:r>
                            </m:e>
                            <m:sub>
                              <m:r>
                                <a:rPr lang="es-CO" sz="1400" i="1">
                                  <a:latin typeface="Cambria Math" panose="02040503050406030204" pitchFamily="18" charset="0"/>
                                </a:rPr>
                                <m:t>𝑡</m:t>
                              </m:r>
                              <m:r>
                                <a:rPr lang="es-CO" sz="1400" i="0">
                                  <a:latin typeface="Cambria Math" panose="02040503050406030204" pitchFamily="18" charset="0"/>
                                </a:rPr>
                                <m:t>−1</m:t>
                              </m:r>
                            </m:sub>
                          </m:sSub>
                        </m:num>
                        <m:den>
                          <m:sSub>
                            <m:sSubPr>
                              <m:ctrlPr>
                                <a:rPr lang="es-CO" sz="1400" i="1">
                                  <a:latin typeface="Cambria Math" panose="02040503050406030204" pitchFamily="18" charset="0"/>
                                </a:rPr>
                              </m:ctrlPr>
                            </m:sSubPr>
                            <m:e>
                              <m:r>
                                <a:rPr lang="es-CO" sz="1400" i="1">
                                  <a:latin typeface="Cambria Math" panose="02040503050406030204" pitchFamily="18" charset="0"/>
                                </a:rPr>
                                <m:t>𝑃𝑃𝑖𝑀</m:t>
                              </m:r>
                              <m:r>
                                <a:rPr lang="es-CO" sz="1400" b="0" i="1" smtClean="0">
                                  <a:latin typeface="Cambria Math" panose="02040503050406030204" pitchFamily="18" charset="0"/>
                                </a:rPr>
                                <m:t>𝑖𝑒</m:t>
                              </m:r>
                            </m:e>
                            <m:sub>
                              <m:r>
                                <a:rPr lang="es-CO" sz="1400" i="1">
                                  <a:latin typeface="Cambria Math" panose="02040503050406030204" pitchFamily="18" charset="0"/>
                                </a:rPr>
                                <m:t>𝑡</m:t>
                              </m:r>
                              <m:r>
                                <a:rPr lang="es-CO" sz="1400" i="0">
                                  <a:latin typeface="Cambria Math" panose="02040503050406030204" pitchFamily="18" charset="0"/>
                                </a:rPr>
                                <m:t>−1</m:t>
                              </m:r>
                            </m:sub>
                          </m:sSub>
                        </m:den>
                      </m:f>
                    </m:oMath>
                  </m:oMathPara>
                </a14:m>
                <a:endParaRPr lang="es-CO" sz="1400" dirty="0"/>
              </a:p>
            </p:txBody>
          </p:sp>
        </mc:Choice>
        <mc:Fallback>
          <p:sp>
            <p:nvSpPr>
              <p:cNvPr id="13" name="Rectángulo 12"/>
              <p:cNvSpPr>
                <a:spLocks noRot="1" noChangeAspect="1" noMove="1" noResize="1" noEditPoints="1" noAdjustHandles="1" noChangeArrowheads="1" noChangeShapeType="1" noTextEdit="1"/>
              </p:cNvSpPr>
              <p:nvPr/>
            </p:nvSpPr>
            <p:spPr>
              <a:xfrm>
                <a:off x="261324" y="5201251"/>
                <a:ext cx="1727204" cy="532005"/>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6" name="Rectángulo 15"/>
              <p:cNvSpPr/>
              <p:nvPr/>
            </p:nvSpPr>
            <p:spPr>
              <a:xfrm>
                <a:off x="1678213" y="5310165"/>
                <a:ext cx="1523174" cy="307777"/>
              </a:xfrm>
              <a:prstGeom prst="rect">
                <a:avLst/>
              </a:prstGeom>
            </p:spPr>
            <p:txBody>
              <a:bodyPr wrap="none">
                <a:spAutoFit/>
              </a:bodyPr>
              <a:lstStyle/>
              <a:p>
                <a:pPr lvl="1" algn="just">
                  <a:spcAft>
                    <a:spcPts val="0"/>
                  </a:spcAft>
                  <a:buSzPts val="900"/>
                </a:pPr>
                <a14:m>
                  <m:oMath xmlns:m="http://schemas.openxmlformats.org/officeDocument/2006/math">
                    <m:r>
                      <m:rPr>
                        <m:sty m:val="p"/>
                      </m:rPr>
                      <a:rPr lang="es-CO" sz="1400" smtClean="0">
                        <a:latin typeface="Cambria Math" panose="02040503050406030204" pitchFamily="18" charset="0"/>
                        <a:ea typeface="Times New Roman" panose="02020603050405020304" pitchFamily="18" charset="0"/>
                        <a:cs typeface="Times New Roman" panose="02020603050405020304" pitchFamily="18" charset="0"/>
                      </a:rPr>
                      <m:t>CM</m:t>
                    </m:r>
                    <m:r>
                      <m:rPr>
                        <m:sty m:val="p"/>
                      </m:rPr>
                      <a:rPr lang="es-CO" sz="1400" b="0" i="0" smtClean="0">
                        <a:latin typeface="Cambria Math" panose="02040503050406030204" pitchFamily="18" charset="0"/>
                        <a:ea typeface="Times New Roman" panose="02020603050405020304" pitchFamily="18" charset="0"/>
                        <a:cs typeface="Times New Roman" panose="02020603050405020304" pitchFamily="18" charset="0"/>
                      </a:rPr>
                      <m:t>ie</m:t>
                    </m:r>
                  </m:oMath>
                </a14:m>
                <a:r>
                  <a:rPr lang="es-CO" sz="1400" dirty="0">
                    <a:effectLst/>
                    <a:latin typeface="Calibri" panose="020F0502020204030204" pitchFamily="34" charset="0"/>
                    <a:ea typeface="Times New Roman" panose="02020603050405020304" pitchFamily="18" charset="0"/>
                    <a:cs typeface="Times New Roman" panose="02020603050405020304" pitchFamily="18" charset="0"/>
                  </a:rPr>
                  <a:t>≤100%</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6" name="Rectángulo 15"/>
              <p:cNvSpPr>
                <a:spLocks noRot="1" noChangeAspect="1" noMove="1" noResize="1" noEditPoints="1" noAdjustHandles="1" noChangeArrowheads="1" noChangeShapeType="1" noTextEdit="1"/>
              </p:cNvSpPr>
              <p:nvPr/>
            </p:nvSpPr>
            <p:spPr>
              <a:xfrm>
                <a:off x="1678213" y="5310165"/>
                <a:ext cx="1523174" cy="307777"/>
              </a:xfrm>
              <a:prstGeom prst="rect">
                <a:avLst/>
              </a:prstGeom>
              <a:blipFill>
                <a:blip r:embed="rId6"/>
                <a:stretch>
                  <a:fillRect t="-3922" r="-400" b="-19608"/>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6" name="Rectángulo 25"/>
              <p:cNvSpPr/>
              <p:nvPr/>
            </p:nvSpPr>
            <p:spPr>
              <a:xfrm>
                <a:off x="4287801" y="5201251"/>
                <a:ext cx="4082528" cy="454035"/>
              </a:xfrm>
              <a:prstGeom prst="rect">
                <a:avLst/>
              </a:prstGeom>
            </p:spPr>
            <p:txBody>
              <a:bodyPr wrap="none">
                <a:spAutoFit/>
              </a:bodyPr>
              <a:lstStyle/>
              <a:p>
                <a:pPr>
                  <a:lnSpc>
                    <a:spcPct val="107000"/>
                  </a:lnSpc>
                  <a:spcAft>
                    <a:spcPts val="800"/>
                  </a:spcAft>
                </a:pPr>
                <a14:m>
                  <m:oMath xmlns:m="http://schemas.openxmlformats.org/officeDocument/2006/math">
                    <m:sSub>
                      <m:sSubPr>
                        <m:ctrlPr>
                          <a:rPr lang="es-CO" sz="14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CO" sz="1400" i="1">
                            <a:effectLst/>
                            <a:latin typeface="Cambria Math" panose="02040503050406030204" pitchFamily="18" charset="0"/>
                            <a:ea typeface="Calibri" panose="020F0502020204030204" pitchFamily="34" charset="0"/>
                            <a:cs typeface="Times New Roman" panose="02020603050405020304" pitchFamily="18" charset="0"/>
                          </a:rPr>
                          <m:t>𝑃𝑉𝑀</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𝑖𝑒</m:t>
                        </m:r>
                      </m:e>
                      <m:sub>
                        <m:r>
                          <a:rPr lang="es-CO" sz="1400" i="1">
                            <a:effectLst/>
                            <a:latin typeface="Cambria Math" panose="02040503050406030204" pitchFamily="18" charset="0"/>
                            <a:ea typeface="Calibri" panose="020F0502020204030204" pitchFamily="34" charset="0"/>
                            <a:cs typeface="Times New Roman" panose="02020603050405020304" pitchFamily="18" charset="0"/>
                          </a:rPr>
                          <m:t>𝑡</m:t>
                        </m:r>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CO"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CO"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CO" sz="1400" i="1">
                            <a:effectLst/>
                            <a:latin typeface="Cambria Math" panose="02040503050406030204" pitchFamily="18" charset="0"/>
                            <a:ea typeface="Calibri" panose="020F0502020204030204" pitchFamily="34" charset="0"/>
                            <a:cs typeface="Times New Roman" panose="02020603050405020304" pitchFamily="18" charset="0"/>
                          </a:rPr>
                          <m:t>𝑃𝑑𝑎𝑛𝑒</m:t>
                        </m:r>
                        <m:r>
                          <a:rPr lang="es-CO" sz="1400" i="1">
                            <a:effectLst/>
                            <a:latin typeface="Cambria Math" panose="02040503050406030204" pitchFamily="18" charset="0"/>
                            <a:ea typeface="Calibri" panose="020F0502020204030204" pitchFamily="34" charset="0"/>
                            <a:cs typeface="Times New Roman" panose="02020603050405020304" pitchFamily="18" charset="0"/>
                          </a:rPr>
                          <m:t> </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𝐶𝑎𝑟𝑡𝑎𝑔𝑒𝑛𝑎</m:t>
                        </m:r>
                      </m:num>
                      <m:den>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r>
                          <a:rPr lang="es-CO" sz="1400" i="1">
                            <a:effectLst/>
                            <a:latin typeface="Cambria Math" panose="02040503050406030204" pitchFamily="18" charset="0"/>
                            <a:ea typeface="Calibri" panose="020F0502020204030204" pitchFamily="34" charset="0"/>
                            <a:cs typeface="Times New Roman" panose="02020603050405020304" pitchFamily="18" charset="0"/>
                          </a:rPr>
                          <m:t>𝐼𝑉𝐴𝑎𝑧</m:t>
                        </m:r>
                        <m:r>
                          <a:rPr lang="es-CO" sz="1400" i="1">
                            <a:effectLst/>
                            <a:latin typeface="Cambria Math" panose="02040503050406030204" pitchFamily="18" charset="0"/>
                            <a:ea typeface="Calibri" panose="020F0502020204030204" pitchFamily="34" charset="0"/>
                            <a:cs typeface="Times New Roman" panose="02020603050405020304" pitchFamily="18" charset="0"/>
                          </a:rPr>
                          <m:t>)</m:t>
                        </m:r>
                      </m:den>
                    </m:f>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s-CO"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CO" sz="1400" i="1">
                            <a:effectLst/>
                            <a:latin typeface="Cambria Math" panose="02040503050406030204" pitchFamily="18" charset="0"/>
                            <a:ea typeface="Calibri" panose="020F0502020204030204" pitchFamily="34" charset="0"/>
                            <a:cs typeface="Times New Roman" panose="02020603050405020304" pitchFamily="18" charset="0"/>
                          </a:rPr>
                          <m:t>𝑇𝐴𝐼𝑈</m:t>
                        </m:r>
                      </m:e>
                      <m:sub>
                        <m:r>
                          <a:rPr lang="es-CO" sz="1400" i="1">
                            <a:effectLst/>
                            <a:latin typeface="Cambria Math" panose="02040503050406030204" pitchFamily="18" charset="0"/>
                            <a:ea typeface="Calibri" panose="020F0502020204030204" pitchFamily="34" charset="0"/>
                            <a:cs typeface="Times New Roman" panose="02020603050405020304" pitchFamily="18" charset="0"/>
                          </a:rPr>
                          <m:t>𝐶𝑎</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𝑟𝑡𝑎𝑔𝑒𝑛𝑎</m:t>
                        </m:r>
                      </m:sub>
                    </m:sSub>
                    <m:r>
                      <a:rPr lang="es-CO"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CO"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6" name="Rectángulo 25"/>
              <p:cNvSpPr>
                <a:spLocks noRot="1" noChangeAspect="1" noMove="1" noResize="1" noEditPoints="1" noAdjustHandles="1" noChangeArrowheads="1" noChangeShapeType="1" noTextEdit="1"/>
              </p:cNvSpPr>
              <p:nvPr/>
            </p:nvSpPr>
            <p:spPr>
              <a:xfrm>
                <a:off x="4287801" y="5201251"/>
                <a:ext cx="4082528" cy="454035"/>
              </a:xfrm>
              <a:prstGeom prst="rect">
                <a:avLst/>
              </a:prstGeom>
              <a:blipFill>
                <a:blip r:embed="rId7"/>
                <a:stretch>
                  <a:fillRect b="-2667"/>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7" name="Rectángulo 26"/>
              <p:cNvSpPr/>
              <p:nvPr/>
            </p:nvSpPr>
            <p:spPr>
              <a:xfrm>
                <a:off x="4103813" y="5871060"/>
                <a:ext cx="3404009" cy="449226"/>
              </a:xfrm>
              <a:prstGeom prst="rect">
                <a:avLst/>
              </a:prstGeom>
            </p:spPr>
            <p:txBody>
              <a:bodyPr wrap="none">
                <a:spAutoFit/>
              </a:bodyPr>
              <a:lstStyle/>
              <a:p>
                <a:pPr>
                  <a:lnSpc>
                    <a:spcPct val="107000"/>
                  </a:lnSpc>
                  <a:spcAft>
                    <a:spcPts val="800"/>
                  </a:spcAft>
                </a:pPr>
                <a14:m>
                  <m:oMath xmlns:m="http://schemas.openxmlformats.org/officeDocument/2006/math">
                    <m:sSub>
                      <m:sSubPr>
                        <m:ctrlPr>
                          <a:rPr lang="es-CO" sz="14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CO" sz="1400" i="1">
                            <a:effectLst/>
                            <a:latin typeface="Cambria Math" panose="02040503050406030204" pitchFamily="18" charset="0"/>
                            <a:ea typeface="Calibri" panose="020F0502020204030204" pitchFamily="34" charset="0"/>
                            <a:cs typeface="Times New Roman" panose="02020603050405020304" pitchFamily="18" charset="0"/>
                          </a:rPr>
                          <m:t>𝑃𝑉𝑀</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𝑖𝑒</m:t>
                        </m:r>
                      </m:e>
                      <m:sub>
                        <m:r>
                          <a:rPr lang="es-CO" sz="1400" i="1">
                            <a:effectLst/>
                            <a:latin typeface="Cambria Math" panose="02040503050406030204" pitchFamily="18" charset="0"/>
                            <a:ea typeface="Calibri" panose="020F0502020204030204" pitchFamily="34" charset="0"/>
                            <a:cs typeface="Times New Roman" panose="02020603050405020304" pitchFamily="18" charset="0"/>
                          </a:rPr>
                          <m:t>𝑡</m:t>
                        </m:r>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CO"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CO"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102.900</m:t>
                        </m:r>
                      </m:num>
                      <m:den>
                        <m:r>
                          <a:rPr lang="es-CO" sz="1400" i="1">
                            <a:effectLst/>
                            <a:latin typeface="Cambria Math" panose="02040503050406030204" pitchFamily="18" charset="0"/>
                            <a:ea typeface="Calibri" panose="020F0502020204030204" pitchFamily="34" charset="0"/>
                            <a:cs typeface="Times New Roman" panose="02020603050405020304" pitchFamily="18" charset="0"/>
                          </a:rPr>
                          <m:t>(1+5%)</m:t>
                        </m:r>
                      </m:den>
                    </m:f>
                    <m:r>
                      <a:rPr lang="es-CO" sz="1400" i="1">
                        <a:effectLst/>
                        <a:latin typeface="Cambria Math" panose="02040503050406030204" pitchFamily="18" charset="0"/>
                        <a:ea typeface="Calibri" panose="020F0502020204030204" pitchFamily="34" charset="0"/>
                        <a:cs typeface="Times New Roman" panose="02020603050405020304" pitchFamily="18" charset="0"/>
                      </a:rPr>
                      <m:t>∗(1−</m:t>
                    </m:r>
                    <m:r>
                      <a:rPr lang="es-CO" sz="1400" b="0" i="1" smtClean="0">
                        <a:effectLst/>
                        <a:latin typeface="Cambria Math" panose="02040503050406030204" pitchFamily="18" charset="0"/>
                        <a:ea typeface="Calibri" panose="020F0502020204030204" pitchFamily="34" charset="0"/>
                        <a:cs typeface="Times New Roman" panose="02020603050405020304" pitchFamily="18" charset="0"/>
                      </a:rPr>
                      <m:t>3,41</m:t>
                    </m:r>
                    <m:r>
                      <a:rPr lang="es-CO"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CO" sz="1400" dirty="0">
                    <a:effectLst/>
                    <a:latin typeface="Calibri" panose="020F0502020204030204" pitchFamily="34" charset="0"/>
                    <a:ea typeface="Times New Roman" panose="02020603050405020304" pitchFamily="18" charset="0"/>
                    <a:cs typeface="Times New Roman" panose="02020603050405020304" pitchFamily="18" charset="0"/>
                  </a:rPr>
                  <a:t>=94.658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7" name="Rectángulo 26"/>
              <p:cNvSpPr>
                <a:spLocks noRot="1" noChangeAspect="1" noMove="1" noResize="1" noEditPoints="1" noAdjustHandles="1" noChangeArrowheads="1" noChangeShapeType="1" noTextEdit="1"/>
              </p:cNvSpPr>
              <p:nvPr/>
            </p:nvSpPr>
            <p:spPr>
              <a:xfrm>
                <a:off x="4103813" y="5871060"/>
                <a:ext cx="3404009" cy="449226"/>
              </a:xfrm>
              <a:prstGeom prst="rect">
                <a:avLst/>
              </a:prstGeom>
              <a:blipFill>
                <a:blip r:embed="rId8"/>
                <a:stretch>
                  <a:fillRect b="-4054"/>
                </a:stretch>
              </a:blipFill>
            </p:spPr>
            <p:txBody>
              <a:bodyPr/>
              <a:lstStyle/>
              <a:p>
                <a:r>
                  <a:rPr lang="es-CO">
                    <a:noFill/>
                  </a:rPr>
                  <a:t> </a:t>
                </a:r>
              </a:p>
            </p:txBody>
          </p:sp>
        </mc:Fallback>
      </mc:AlternateContent>
      <p:sp>
        <p:nvSpPr>
          <p:cNvPr id="21" name="2 Rectángulo"/>
          <p:cNvSpPr/>
          <p:nvPr/>
        </p:nvSpPr>
        <p:spPr>
          <a:xfrm>
            <a:off x="-30956" y="416858"/>
            <a:ext cx="9094788" cy="707886"/>
          </a:xfrm>
          <a:prstGeom prst="rect">
            <a:avLst/>
          </a:prstGeom>
        </p:spPr>
        <p:txBody>
          <a:bodyPr>
            <a:spAutoFit/>
          </a:bodyPr>
          <a:lstStyle/>
          <a:p>
            <a:pPr lvl="1" algn="ctr" eaLnBrk="1" hangingPunct="1">
              <a:defRPr/>
            </a:pPr>
            <a:r>
              <a:rPr lang="es-CO" sz="2000" b="1" dirty="0">
                <a:solidFill>
                  <a:schemeClr val="accent3">
                    <a:lumMod val="50000"/>
                  </a:schemeClr>
                </a:solidFill>
              </a:rPr>
              <a:t>A.1.2 Indicador del precio del Mercado interno especial</a:t>
            </a:r>
          </a:p>
          <a:p>
            <a:pPr lvl="1" algn="ctr" eaLnBrk="1" hangingPunct="1">
              <a:defRPr/>
            </a:pPr>
            <a:r>
              <a:rPr lang="es-CO" sz="2000" b="1" dirty="0">
                <a:solidFill>
                  <a:schemeClr val="accent3">
                    <a:lumMod val="50000"/>
                  </a:schemeClr>
                </a:solidFill>
              </a:rPr>
              <a:t>(Antes de ajuste)</a:t>
            </a:r>
          </a:p>
        </p:txBody>
      </p:sp>
      <mc:AlternateContent xmlns:mc="http://schemas.openxmlformats.org/markup-compatibility/2006">
        <mc:Choice xmlns:a14="http://schemas.microsoft.com/office/drawing/2010/main" Requires="a14">
          <p:sp>
            <p:nvSpPr>
              <p:cNvPr id="5" name="Rectángulo 4"/>
              <p:cNvSpPr/>
              <p:nvPr/>
            </p:nvSpPr>
            <p:spPr>
              <a:xfrm>
                <a:off x="-642179" y="3928889"/>
                <a:ext cx="6853636" cy="55560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1400" i="1"/>
                        <m:t>𝑃𝑃𝐼𝑀𝑖𝑒</m:t>
                      </m:r>
                      <m:r>
                        <a:rPr lang="es-CO" sz="1400" i="1"/>
                        <m:t>=</m:t>
                      </m:r>
                      <m:f>
                        <m:fPr>
                          <m:ctrlPr>
                            <a:rPr lang="es-CO" sz="1100" i="1"/>
                          </m:ctrlPr>
                        </m:fPr>
                        <m:num>
                          <m:r>
                            <a:rPr lang="en-US" sz="1400" i="1"/>
                            <m:t>𝑃𝑃𝐼𝑏𝑟𝑐</m:t>
                          </m:r>
                          <m:r>
                            <a:rPr lang="es-CO" sz="1400" i="1"/>
                            <m:t>∗</m:t>
                          </m:r>
                          <m:d>
                            <m:dPr>
                              <m:ctrlPr>
                                <a:rPr lang="es-CO" sz="1100" i="1"/>
                              </m:ctrlPr>
                            </m:dPr>
                            <m:e>
                              <m:sSub>
                                <m:sSubPr>
                                  <m:ctrlPr>
                                    <a:rPr lang="es-CO" sz="1100" i="1"/>
                                  </m:ctrlPr>
                                </m:sSubPr>
                                <m:e>
                                  <m:r>
                                    <a:rPr lang="en-US" sz="1400" i="1"/>
                                    <m:t>𝑈𝑀𝑖𝑒</m:t>
                                  </m:r>
                                </m:e>
                                <m:sub>
                                  <m:r>
                                    <a:rPr lang="en-US" sz="1400" i="1"/>
                                    <m:t>𝑡</m:t>
                                  </m:r>
                                </m:sub>
                              </m:sSub>
                              <m:r>
                                <a:rPr lang="es-CO" sz="1400" i="1"/>
                                <m:t>−</m:t>
                              </m:r>
                              <m:sSub>
                                <m:sSubPr>
                                  <m:ctrlPr>
                                    <a:rPr lang="es-CO" sz="1100" i="1"/>
                                  </m:ctrlPr>
                                </m:sSubPr>
                                <m:e>
                                  <m:r>
                                    <a:rPr lang="en-US" sz="1400" i="1"/>
                                    <m:t>𝐼𝑚𝑝𝑟𝑒𝑐</m:t>
                                  </m:r>
                                </m:e>
                                <m:sub>
                                  <m:r>
                                    <a:rPr lang="en-US" sz="1400" i="1"/>
                                    <m:t>𝑡</m:t>
                                  </m:r>
                                  <m:r>
                                    <a:rPr lang="es-CO" sz="1400" i="1"/>
                                    <m:t>−1</m:t>
                                  </m:r>
                                </m:sub>
                              </m:sSub>
                            </m:e>
                          </m:d>
                          <m:r>
                            <a:rPr lang="es-CO" sz="1400" i="1"/>
                            <m:t>+</m:t>
                          </m:r>
                          <m:r>
                            <a:rPr lang="en-US" sz="1400" i="1"/>
                            <m:t>𝑃𝑃𝐼𝑝𝑟𝑒𝑐</m:t>
                          </m:r>
                          <m:r>
                            <a:rPr lang="es-CO" sz="1400" i="1"/>
                            <m:t>∗</m:t>
                          </m:r>
                          <m:sSub>
                            <m:sSubPr>
                              <m:ctrlPr>
                                <a:rPr lang="es-CO" sz="1100" i="1"/>
                              </m:ctrlPr>
                            </m:sSubPr>
                            <m:e>
                              <m:r>
                                <a:rPr lang="en-US" sz="1400" i="1"/>
                                <m:t>𝐼𝑚𝑝𝑟𝑒𝑐</m:t>
                              </m:r>
                            </m:e>
                            <m:sub>
                              <m:r>
                                <a:rPr lang="en-US" sz="1400" i="1"/>
                                <m:t>𝑡</m:t>
                              </m:r>
                              <m:r>
                                <a:rPr lang="es-CO" sz="1400" i="1"/>
                                <m:t>−1</m:t>
                              </m:r>
                            </m:sub>
                          </m:sSub>
                        </m:num>
                        <m:den>
                          <m:sSub>
                            <m:sSubPr>
                              <m:ctrlPr>
                                <a:rPr lang="es-CO" sz="1100" i="1"/>
                              </m:ctrlPr>
                            </m:sSubPr>
                            <m:e>
                              <m:r>
                                <a:rPr lang="en-US" sz="1400" i="1"/>
                                <m:t>𝑈𝑀𝑖𝑒</m:t>
                              </m:r>
                            </m:e>
                            <m:sub>
                              <m:r>
                                <a:rPr lang="en-US" sz="1400" i="1"/>
                                <m:t>𝑡</m:t>
                              </m:r>
                            </m:sub>
                          </m:sSub>
                        </m:den>
                      </m:f>
                    </m:oMath>
                  </m:oMathPara>
                </a14:m>
                <a:endParaRPr lang="es-CO" sz="1100" dirty="0"/>
              </a:p>
            </p:txBody>
          </p:sp>
        </mc:Choice>
        <mc:Fallback>
          <p:sp>
            <p:nvSpPr>
              <p:cNvPr id="5" name="Rectángulo 4"/>
              <p:cNvSpPr>
                <a:spLocks noRot="1" noChangeAspect="1" noMove="1" noResize="1" noEditPoints="1" noAdjustHandles="1" noChangeArrowheads="1" noChangeShapeType="1" noTextEdit="1"/>
              </p:cNvSpPr>
              <p:nvPr/>
            </p:nvSpPr>
            <p:spPr>
              <a:xfrm>
                <a:off x="-642179" y="3928889"/>
                <a:ext cx="6853636" cy="555601"/>
              </a:xfrm>
              <a:prstGeom prst="rect">
                <a:avLst/>
              </a:prstGeom>
              <a:blipFill>
                <a:blip r:embed="rId9"/>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184564" y="2587102"/>
                <a:ext cx="500598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𝑃𝑀𝑖𝑒</m:t>
                      </m:r>
                      <m:r>
                        <a:rPr lang="es-CO" i="0">
                          <a:latin typeface="Cambria Math" panose="02040503050406030204" pitchFamily="18" charset="0"/>
                        </a:rPr>
                        <m:t>=</m:t>
                      </m:r>
                      <m:r>
                        <a:rPr lang="es-CO" b="0" i="1" smtClean="0">
                          <a:latin typeface="Cambria Math" panose="02040503050406030204" pitchFamily="18" charset="0"/>
                        </a:rPr>
                        <m:t>68.974</m:t>
                      </m:r>
                      <m:r>
                        <a:rPr lang="es-CO" i="0">
                          <a:latin typeface="Cambria Math" panose="02040503050406030204" pitchFamily="18" charset="0"/>
                        </a:rPr>
                        <m:t>∗</m:t>
                      </m:r>
                      <m:r>
                        <a:rPr lang="es-CO" b="0" i="1" smtClean="0">
                          <a:latin typeface="Cambria Math" panose="02040503050406030204" pitchFamily="18" charset="0"/>
                        </a:rPr>
                        <m:t>100%</m:t>
                      </m:r>
                      <m:r>
                        <a:rPr lang="es-CO" i="0">
                          <a:latin typeface="Cambria Math" panose="02040503050406030204" pitchFamily="18" charset="0"/>
                        </a:rPr>
                        <m:t>+</m:t>
                      </m:r>
                      <m:r>
                        <a:rPr lang="es-CO" i="1" smtClean="0">
                          <a:solidFill>
                            <a:srgbClr val="00B050"/>
                          </a:solidFill>
                          <a:latin typeface="Cambria Math" panose="02040503050406030204" pitchFamily="18" charset="0"/>
                        </a:rPr>
                        <m:t>𝐹𝑎</m:t>
                      </m:r>
                      <m:r>
                        <a:rPr lang="es-CO" i="0">
                          <a:latin typeface="Cambria Math" panose="02040503050406030204" pitchFamily="18" charset="0"/>
                        </a:rPr>
                        <m:t> −</m:t>
                      </m:r>
                      <m:r>
                        <a:rPr lang="es-CO" b="0" i="1" smtClean="0">
                          <a:latin typeface="Cambria Math" panose="02040503050406030204" pitchFamily="18" charset="0"/>
                        </a:rPr>
                        <m:t>9.173=59.801</m:t>
                      </m:r>
                    </m:oMath>
                  </m:oMathPara>
                </a14:m>
                <a:endParaRPr lang="es-CO" dirty="0"/>
              </a:p>
            </p:txBody>
          </p:sp>
        </mc:Choice>
        <mc:Fallback>
          <p:sp>
            <p:nvSpPr>
              <p:cNvPr id="9" name="Rectángulo 8"/>
              <p:cNvSpPr>
                <a:spLocks noRot="1" noChangeAspect="1" noMove="1" noResize="1" noEditPoints="1" noAdjustHandles="1" noChangeArrowheads="1" noChangeShapeType="1" noTextEdit="1"/>
              </p:cNvSpPr>
              <p:nvPr/>
            </p:nvSpPr>
            <p:spPr>
              <a:xfrm>
                <a:off x="184564" y="2587102"/>
                <a:ext cx="5005986" cy="369332"/>
              </a:xfrm>
              <a:prstGeom prst="rect">
                <a:avLst/>
              </a:prstGeom>
              <a:blipFill>
                <a:blip r:embed="rId10"/>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8" name="Rectángulo 17"/>
              <p:cNvSpPr/>
              <p:nvPr/>
            </p:nvSpPr>
            <p:spPr>
              <a:xfrm>
                <a:off x="187048" y="1986417"/>
                <a:ext cx="432939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𝑃𝑀𝑖𝑒</m:t>
                      </m:r>
                      <m:r>
                        <a:rPr lang="es-CO" i="0">
                          <a:latin typeface="Cambria Math" panose="02040503050406030204" pitchFamily="18" charset="0"/>
                        </a:rPr>
                        <m:t>=</m:t>
                      </m:r>
                      <m:r>
                        <a:rPr lang="es-CO" i="1">
                          <a:latin typeface="Cambria Math" panose="02040503050406030204" pitchFamily="18" charset="0"/>
                        </a:rPr>
                        <m:t>𝑃𝑃𝐼𝑀𝑖𝑒</m:t>
                      </m:r>
                      <m:r>
                        <a:rPr lang="es-CO" i="0">
                          <a:latin typeface="Cambria Math" panose="02040503050406030204" pitchFamily="18" charset="0"/>
                        </a:rPr>
                        <m:t>∗</m:t>
                      </m:r>
                      <m:r>
                        <a:rPr lang="es-CO" i="1">
                          <a:latin typeface="Cambria Math" panose="02040503050406030204" pitchFamily="18" charset="0"/>
                        </a:rPr>
                        <m:t>𝐶𝑀𝑖𝑒</m:t>
                      </m:r>
                      <m:r>
                        <a:rPr lang="es-CO" i="0">
                          <a:latin typeface="Cambria Math" panose="02040503050406030204" pitchFamily="18" charset="0"/>
                        </a:rPr>
                        <m:t>+</m:t>
                      </m:r>
                      <m:r>
                        <a:rPr lang="es-CO" i="1">
                          <a:latin typeface="Cambria Math" panose="02040503050406030204" pitchFamily="18" charset="0"/>
                        </a:rPr>
                        <m:t>𝐹𝑎</m:t>
                      </m:r>
                      <m:r>
                        <a:rPr lang="es-CO" i="0">
                          <a:latin typeface="Cambria Math" panose="02040503050406030204" pitchFamily="18" charset="0"/>
                        </a:rPr>
                        <m:t> −</m:t>
                      </m:r>
                      <m:sSub>
                        <m:sSubPr>
                          <m:ctrlPr>
                            <a:rPr lang="es-CO" i="1">
                              <a:latin typeface="Cambria Math" panose="02040503050406030204" pitchFamily="18" charset="0"/>
                            </a:rPr>
                          </m:ctrlPr>
                        </m:sSubPr>
                        <m:e>
                          <m:r>
                            <a:rPr lang="es-CO" i="1">
                              <a:latin typeface="Cambria Math" panose="02040503050406030204" pitchFamily="18" charset="0"/>
                            </a:rPr>
                            <m:t>𝐺𝑎𝑠𝑡𝑜𝑠</m:t>
                          </m:r>
                        </m:e>
                        <m:sub>
                          <m:r>
                            <a:rPr lang="es-CO" i="1">
                              <a:latin typeface="Cambria Math" panose="02040503050406030204" pitchFamily="18" charset="0"/>
                            </a:rPr>
                            <m:t>𝑖𝑒</m:t>
                          </m:r>
                        </m:sub>
                      </m:sSub>
                    </m:oMath>
                  </m:oMathPara>
                </a14:m>
                <a:endParaRPr lang="es-CO" dirty="0"/>
              </a:p>
            </p:txBody>
          </p:sp>
        </mc:Choice>
        <mc:Fallback>
          <p:sp>
            <p:nvSpPr>
              <p:cNvPr id="18" name="Rectángulo 17"/>
              <p:cNvSpPr>
                <a:spLocks noRot="1" noChangeAspect="1" noMove="1" noResize="1" noEditPoints="1" noAdjustHandles="1" noChangeArrowheads="1" noChangeShapeType="1" noTextEdit="1"/>
              </p:cNvSpPr>
              <p:nvPr/>
            </p:nvSpPr>
            <p:spPr>
              <a:xfrm>
                <a:off x="187048" y="1986417"/>
                <a:ext cx="4329390" cy="369332"/>
              </a:xfrm>
              <a:prstGeom prst="rect">
                <a:avLst/>
              </a:prstGeom>
              <a:blipFill>
                <a:blip r:embed="rId11"/>
                <a:stretch>
                  <a:fillRect b="-3333"/>
                </a:stretch>
              </a:blipFill>
            </p:spPr>
            <p:txBody>
              <a:bodyPr/>
              <a:lstStyle/>
              <a:p>
                <a:r>
                  <a:rPr lang="es-CO">
                    <a:noFill/>
                  </a:rPr>
                  <a:t> </a:t>
                </a:r>
              </a:p>
            </p:txBody>
          </p:sp>
        </mc:Fallback>
      </mc:AlternateContent>
      <p:graphicFrame>
        <p:nvGraphicFramePr>
          <p:cNvPr id="11" name="Objeto 10"/>
          <p:cNvGraphicFramePr>
            <a:graphicFrameLocks noChangeAspect="1"/>
          </p:cNvGraphicFramePr>
          <p:nvPr>
            <p:extLst>
              <p:ext uri="{D42A27DB-BD31-4B8C-83A1-F6EECF244321}">
                <p14:modId xmlns:p14="http://schemas.microsoft.com/office/powerpoint/2010/main" val="852723141"/>
              </p:ext>
            </p:extLst>
          </p:nvPr>
        </p:nvGraphicFramePr>
        <p:xfrm>
          <a:off x="5190551" y="1124744"/>
          <a:ext cx="3917954" cy="2686597"/>
        </p:xfrm>
        <a:graphic>
          <a:graphicData uri="http://schemas.openxmlformats.org/presentationml/2006/ole">
            <mc:AlternateContent xmlns:mc="http://schemas.openxmlformats.org/markup-compatibility/2006">
              <mc:Choice xmlns:v="urn:schemas-microsoft-com:vml" Requires="v">
                <p:oleObj spid="_x0000_s6202" name="Worksheet" r:id="rId12" imgW="3667102" imgH="2514655" progId="Excel.Sheet.12">
                  <p:embed/>
                </p:oleObj>
              </mc:Choice>
              <mc:Fallback>
                <p:oleObj name="Worksheet" r:id="rId12" imgW="3667102" imgH="2514655" progId="Excel.Sheet.12">
                  <p:embed/>
                  <p:pic>
                    <p:nvPicPr>
                      <p:cNvPr id="0" name=""/>
                      <p:cNvPicPr/>
                      <p:nvPr/>
                    </p:nvPicPr>
                    <p:blipFill>
                      <a:blip r:embed="rId13"/>
                      <a:stretch>
                        <a:fillRect/>
                      </a:stretch>
                    </p:blipFill>
                    <p:spPr>
                      <a:xfrm>
                        <a:off x="5190551" y="1124744"/>
                        <a:ext cx="3917954" cy="2686597"/>
                      </a:xfrm>
                      <a:prstGeom prst="rect">
                        <a:avLst/>
                      </a:prstGeom>
                    </p:spPr>
                  </p:pic>
                </p:oleObj>
              </mc:Fallback>
            </mc:AlternateContent>
          </a:graphicData>
        </a:graphic>
      </p:graphicFrame>
    </p:spTree>
    <p:extLst>
      <p:ext uri="{BB962C8B-B14F-4D97-AF65-F5344CB8AC3E}">
        <p14:creationId xmlns:p14="http://schemas.microsoft.com/office/powerpoint/2010/main" val="543795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509838" y="2513833"/>
            <a:ext cx="2876550" cy="987425"/>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s-CO" sz="1100" b="1" dirty="0"/>
              <a:t>Precio de venta de azucares de menor calidad en los mercados de Exportación </a:t>
            </a:r>
            <a:r>
              <a:rPr lang="es-CO" sz="1100" b="1" dirty="0">
                <a:solidFill>
                  <a:srgbClr val="FF0000"/>
                </a:solidFill>
              </a:rPr>
              <a:t>(20% del total de las Exportaciones del mes de liquidación) - CIAMSA</a:t>
            </a:r>
          </a:p>
        </p:txBody>
      </p:sp>
      <p:sp>
        <p:nvSpPr>
          <p:cNvPr id="10" name="9 Elipse"/>
          <p:cNvSpPr/>
          <p:nvPr/>
        </p:nvSpPr>
        <p:spPr>
          <a:xfrm>
            <a:off x="5967090" y="2539785"/>
            <a:ext cx="2241550" cy="100012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200" b="1" dirty="0"/>
              <a:t>Gastos del productor para efectuar la Exportación </a:t>
            </a:r>
          </a:p>
        </p:txBody>
      </p:sp>
      <p:cxnSp>
        <p:nvCxnSpPr>
          <p:cNvPr id="8" name="7 Conector recto de flecha"/>
          <p:cNvCxnSpPr>
            <a:endCxn id="4" idx="0"/>
          </p:cNvCxnSpPr>
          <p:nvPr/>
        </p:nvCxnSpPr>
        <p:spPr>
          <a:xfrm flipH="1">
            <a:off x="3948113" y="2082035"/>
            <a:ext cx="1094023" cy="43179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 name="11 Conector recto de flecha"/>
          <p:cNvCxnSpPr/>
          <p:nvPr/>
        </p:nvCxnSpPr>
        <p:spPr>
          <a:xfrm flipH="1">
            <a:off x="7236296" y="2039310"/>
            <a:ext cx="216024" cy="50047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1" name="50 Elipse"/>
          <p:cNvSpPr/>
          <p:nvPr/>
        </p:nvSpPr>
        <p:spPr>
          <a:xfrm>
            <a:off x="5967090" y="3933056"/>
            <a:ext cx="2538413" cy="2481263"/>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eaLnBrk="1" hangingPunct="1">
              <a:defRPr/>
            </a:pPr>
            <a:r>
              <a:rPr lang="es-CO" sz="1100" b="1" dirty="0"/>
              <a:t>Se calcula trimestralmente, de acuerdo a la sumatoria de lo reportado por los productores en relación a gastos de :</a:t>
            </a:r>
            <a:endParaRPr lang="es-CO" sz="1050" b="1" dirty="0"/>
          </a:p>
          <a:p>
            <a:pPr eaLnBrk="1" hangingPunct="1">
              <a:defRPr/>
            </a:pPr>
            <a:r>
              <a:rPr lang="es-CO" sz="1100" b="1" dirty="0"/>
              <a:t>Transporte </a:t>
            </a:r>
          </a:p>
          <a:p>
            <a:pPr eaLnBrk="1" hangingPunct="1">
              <a:defRPr/>
            </a:pPr>
            <a:r>
              <a:rPr lang="es-CO" sz="1100" b="1" dirty="0"/>
              <a:t>Tarifas de la Comercializadora</a:t>
            </a:r>
          </a:p>
          <a:p>
            <a:pPr eaLnBrk="1" hangingPunct="1">
              <a:defRPr/>
            </a:pPr>
            <a:r>
              <a:rPr lang="es-CO" sz="1100" b="1" dirty="0"/>
              <a:t>Empaques</a:t>
            </a:r>
          </a:p>
          <a:p>
            <a:pPr eaLnBrk="1" hangingPunct="1">
              <a:defRPr/>
            </a:pPr>
            <a:r>
              <a:rPr lang="es-CO" sz="1100" b="1" dirty="0"/>
              <a:t>Transformación </a:t>
            </a:r>
          </a:p>
          <a:p>
            <a:pPr eaLnBrk="1" hangingPunct="1">
              <a:defRPr/>
            </a:pPr>
            <a:r>
              <a:rPr lang="es-CO" sz="1100" b="1" dirty="0"/>
              <a:t>Entre otros.</a:t>
            </a:r>
          </a:p>
        </p:txBody>
      </p:sp>
      <p:cxnSp>
        <p:nvCxnSpPr>
          <p:cNvPr id="66" name="65 Conector recto de flecha"/>
          <p:cNvCxnSpPr/>
          <p:nvPr/>
        </p:nvCxnSpPr>
        <p:spPr>
          <a:xfrm flipH="1">
            <a:off x="7087865" y="3539910"/>
            <a:ext cx="10870" cy="45775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 name="1 Rectángulo"/>
          <p:cNvSpPr>
            <a:spLocks noRot="1" noChangeAspect="1" noMove="1" noResize="1" noEditPoints="1" noAdjustHandles="1" noChangeArrowheads="1" noChangeShapeType="1" noTextEdit="1"/>
          </p:cNvSpPr>
          <p:nvPr/>
        </p:nvSpPr>
        <p:spPr>
          <a:xfrm>
            <a:off x="1541914" y="1435704"/>
            <a:ext cx="7280070" cy="646331"/>
          </a:xfrm>
          <a:prstGeom prst="rect">
            <a:avLst/>
          </a:prstGeom>
          <a:blipFill rotWithShape="1">
            <a:blip r:embed="rId2"/>
            <a:stretch>
              <a:fillRect/>
            </a:stretch>
          </a:blipFill>
        </p:spPr>
        <p:txBody>
          <a:bodyPr/>
          <a:lstStyle/>
          <a:p>
            <a:pPr eaLnBrk="1" hangingPunct="1">
              <a:defRPr/>
            </a:pPr>
            <a:r>
              <a:rPr lang="es-CO">
                <a:noFill/>
                <a:latin typeface="Arial" charset="0"/>
                <a:cs typeface="Arial" charset="0"/>
              </a:rPr>
              <a:t> </a:t>
            </a:r>
          </a:p>
        </p:txBody>
      </p:sp>
      <p:sp>
        <p:nvSpPr>
          <p:cNvPr id="11" name="10 Rectángulo"/>
          <p:cNvSpPr/>
          <p:nvPr/>
        </p:nvSpPr>
        <p:spPr>
          <a:xfrm>
            <a:off x="-26965"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3" name="2 Rectángulo"/>
          <p:cNvSpPr/>
          <p:nvPr/>
        </p:nvSpPr>
        <p:spPr>
          <a:xfrm>
            <a:off x="0" y="269875"/>
            <a:ext cx="9036050" cy="707886"/>
          </a:xfrm>
          <a:prstGeom prst="rect">
            <a:avLst/>
          </a:prstGeom>
        </p:spPr>
        <p:txBody>
          <a:bodyPr>
            <a:spAutoFit/>
          </a:bodyPr>
          <a:lstStyle/>
          <a:p>
            <a:pPr lvl="1" algn="ctr" eaLnBrk="1" hangingPunct="1">
              <a:defRPr/>
            </a:pPr>
            <a:r>
              <a:rPr lang="es-CO" sz="2000" b="1" dirty="0">
                <a:solidFill>
                  <a:schemeClr val="accent3">
                    <a:lumMod val="50000"/>
                  </a:schemeClr>
                </a:solidFill>
              </a:rPr>
              <a:t>A.1.3 Indicador del precio del Mercado para el Mercado Otros Mercados</a:t>
            </a:r>
            <a:endParaRPr lang="es-CO" sz="2000" b="1" baseline="-25000" dirty="0">
              <a:solidFill>
                <a:schemeClr val="accent3">
                  <a:lumMod val="50000"/>
                </a:schemeClr>
              </a:solidFill>
            </a:endParaRPr>
          </a:p>
        </p:txBody>
      </p:sp>
    </p:spTree>
    <p:extLst>
      <p:ext uri="{BB962C8B-B14F-4D97-AF65-F5344CB8AC3E}">
        <p14:creationId xmlns:p14="http://schemas.microsoft.com/office/powerpoint/2010/main" val="3698957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0 Rectángulo"/>
          <p:cNvSpPr/>
          <p:nvPr/>
        </p:nvSpPr>
        <p:spPr>
          <a:xfrm>
            <a:off x="-26965"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7" name="2 Rectángulo"/>
          <p:cNvSpPr/>
          <p:nvPr/>
        </p:nvSpPr>
        <p:spPr>
          <a:xfrm>
            <a:off x="0" y="269875"/>
            <a:ext cx="9036050" cy="707886"/>
          </a:xfrm>
          <a:prstGeom prst="rect">
            <a:avLst/>
          </a:prstGeom>
        </p:spPr>
        <p:txBody>
          <a:bodyPr>
            <a:spAutoFit/>
          </a:bodyPr>
          <a:lstStyle/>
          <a:p>
            <a:pPr lvl="1" algn="ctr" eaLnBrk="1" hangingPunct="1">
              <a:defRPr/>
            </a:pPr>
            <a:r>
              <a:rPr lang="es-CO" sz="2000" b="1" dirty="0">
                <a:solidFill>
                  <a:schemeClr val="accent3">
                    <a:lumMod val="50000"/>
                  </a:schemeClr>
                </a:solidFill>
              </a:rPr>
              <a:t>A.1.3 Indicador del precio del Mercado para el Mercado Otros Mercados</a:t>
            </a:r>
          </a:p>
        </p:txBody>
      </p:sp>
      <p:graphicFrame>
        <p:nvGraphicFramePr>
          <p:cNvPr id="2" name="Objeto 1"/>
          <p:cNvGraphicFramePr>
            <a:graphicFrameLocks noChangeAspect="1"/>
          </p:cNvGraphicFramePr>
          <p:nvPr>
            <p:extLst>
              <p:ext uri="{D42A27DB-BD31-4B8C-83A1-F6EECF244321}">
                <p14:modId xmlns:p14="http://schemas.microsoft.com/office/powerpoint/2010/main" val="951559397"/>
              </p:ext>
            </p:extLst>
          </p:nvPr>
        </p:nvGraphicFramePr>
        <p:xfrm>
          <a:off x="3038475" y="1323975"/>
          <a:ext cx="3067050" cy="4210050"/>
        </p:xfrm>
        <a:graphic>
          <a:graphicData uri="http://schemas.openxmlformats.org/presentationml/2006/ole">
            <mc:AlternateContent xmlns:mc="http://schemas.openxmlformats.org/markup-compatibility/2006">
              <mc:Choice xmlns:v="urn:schemas-microsoft-com:vml" Requires="v">
                <p:oleObj spid="_x0000_s12338" name="Worksheet" r:id="rId3" imgW="3067168" imgH="4210008" progId="Excel.Sheet.12">
                  <p:embed/>
                </p:oleObj>
              </mc:Choice>
              <mc:Fallback>
                <p:oleObj name="Worksheet" r:id="rId3" imgW="3067168" imgH="4210008" progId="Excel.Sheet.12">
                  <p:embed/>
                  <p:pic>
                    <p:nvPicPr>
                      <p:cNvPr id="0" name=""/>
                      <p:cNvPicPr/>
                      <p:nvPr/>
                    </p:nvPicPr>
                    <p:blipFill>
                      <a:blip r:embed="rId4"/>
                      <a:stretch>
                        <a:fillRect/>
                      </a:stretch>
                    </p:blipFill>
                    <p:spPr>
                      <a:xfrm>
                        <a:off x="3038475" y="1323975"/>
                        <a:ext cx="3067050" cy="4210050"/>
                      </a:xfrm>
                      <a:prstGeom prst="rect">
                        <a:avLst/>
                      </a:prstGeom>
                    </p:spPr>
                  </p:pic>
                </p:oleObj>
              </mc:Fallback>
            </mc:AlternateContent>
          </a:graphicData>
        </a:graphic>
      </p:graphicFrame>
    </p:spTree>
    <p:extLst>
      <p:ext uri="{BB962C8B-B14F-4D97-AF65-F5344CB8AC3E}">
        <p14:creationId xmlns:p14="http://schemas.microsoft.com/office/powerpoint/2010/main" val="1152974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0 Rectángulo"/>
          <p:cNvSpPr>
            <a:spLocks noChangeArrowheads="1"/>
          </p:cNvSpPr>
          <p:nvPr/>
        </p:nvSpPr>
        <p:spPr bwMode="auto">
          <a:xfrm>
            <a:off x="-625475" y="2784475"/>
            <a:ext cx="43624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gn="just" eaLnBrk="1" hangingPunct="1">
              <a:spcBef>
                <a:spcPct val="0"/>
              </a:spcBef>
              <a:buFontTx/>
              <a:buNone/>
            </a:pPr>
            <a:r>
              <a:rPr lang="es-MX" altLang="es-CO" sz="1400" b="1">
                <a:latin typeface="Arial" panose="020B0604020202020204" pitchFamily="34" charset="0"/>
              </a:rPr>
              <a:t>1. Mercado Nacional Tradicional</a:t>
            </a:r>
            <a:endParaRPr lang="es-MX" altLang="es-CO" sz="1400">
              <a:latin typeface="Arial" panose="020B0604020202020204" pitchFamily="34" charset="0"/>
            </a:endParaRPr>
          </a:p>
          <a:p>
            <a:pPr lvl="2" algn="just" eaLnBrk="1" hangingPunct="1">
              <a:spcBef>
                <a:spcPct val="0"/>
              </a:spcBef>
              <a:buFontTx/>
              <a:buNone/>
            </a:pPr>
            <a:r>
              <a:rPr lang="es-MX" altLang="es-CO" sz="1400" b="1">
                <a:latin typeface="Arial" panose="020B0604020202020204" pitchFamily="34" charset="0"/>
              </a:rPr>
              <a:t>2. Mercados Interno Especial (Región Caribe)</a:t>
            </a:r>
            <a:endParaRPr lang="es-CO" altLang="es-CO" sz="1400">
              <a:latin typeface="Arial" panose="020B0604020202020204" pitchFamily="34" charset="0"/>
            </a:endParaRPr>
          </a:p>
          <a:p>
            <a:pPr lvl="2" algn="just" eaLnBrk="1" hangingPunct="1">
              <a:spcBef>
                <a:spcPct val="0"/>
              </a:spcBef>
              <a:buFontTx/>
              <a:buNone/>
            </a:pPr>
            <a:r>
              <a:rPr lang="es-MX" altLang="es-CO" sz="1400" b="1">
                <a:latin typeface="Arial" panose="020B0604020202020204" pitchFamily="34" charset="0"/>
              </a:rPr>
              <a:t>3. Otros Mercados</a:t>
            </a:r>
            <a:endParaRPr lang="es-MX" altLang="es-CO" sz="1400">
              <a:latin typeface="Arial" panose="020B0604020202020204" pitchFamily="34" charset="0"/>
            </a:endParaRPr>
          </a:p>
          <a:p>
            <a:pPr lvl="3" algn="just" eaLnBrk="1" hangingPunct="1">
              <a:spcBef>
                <a:spcPct val="0"/>
              </a:spcBef>
              <a:buFontTx/>
              <a:buNone/>
            </a:pPr>
            <a:r>
              <a:rPr lang="es-MX" altLang="es-CO" sz="1100">
                <a:latin typeface="Arial" panose="020B0604020202020204" pitchFamily="34" charset="0"/>
              </a:rPr>
              <a:t>-Materias Primas </a:t>
            </a:r>
          </a:p>
          <a:p>
            <a:pPr lvl="3" algn="just" eaLnBrk="1" hangingPunct="1">
              <a:spcBef>
                <a:spcPct val="0"/>
              </a:spcBef>
              <a:buFontTx/>
              <a:buNone/>
            </a:pPr>
            <a:r>
              <a:rPr lang="es-MX" altLang="es-CO" sz="1100">
                <a:latin typeface="Arial" panose="020B0604020202020204" pitchFamily="34" charset="0"/>
              </a:rPr>
              <a:t>-Exportación conjunta (Valor Agregado)</a:t>
            </a:r>
          </a:p>
          <a:p>
            <a:pPr lvl="3" algn="just" eaLnBrk="1" hangingPunct="1">
              <a:spcBef>
                <a:spcPct val="0"/>
              </a:spcBef>
              <a:buFontTx/>
              <a:buNone/>
            </a:pPr>
            <a:r>
              <a:rPr lang="es-MX" altLang="es-CO" sz="1100">
                <a:latin typeface="Arial" panose="020B0604020202020204" pitchFamily="34" charset="0"/>
              </a:rPr>
              <a:t>-Exportación</a:t>
            </a:r>
          </a:p>
        </p:txBody>
      </p:sp>
      <p:sp>
        <p:nvSpPr>
          <p:cNvPr id="5" name="4 Abrir llave"/>
          <p:cNvSpPr/>
          <p:nvPr/>
        </p:nvSpPr>
        <p:spPr>
          <a:xfrm>
            <a:off x="3736975" y="2459038"/>
            <a:ext cx="201613" cy="20812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CO" sz="1400"/>
          </a:p>
        </p:txBody>
      </p:sp>
      <p:sp>
        <p:nvSpPr>
          <p:cNvPr id="37893" name="5 Rectángulo"/>
          <p:cNvSpPr>
            <a:spLocks noChangeArrowheads="1"/>
          </p:cNvSpPr>
          <p:nvPr/>
        </p:nvSpPr>
        <p:spPr bwMode="auto">
          <a:xfrm>
            <a:off x="5873750" y="3997325"/>
            <a:ext cx="121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CO" sz="2000" b="1" i="1">
                <a:latin typeface="Arial" panose="020B0604020202020204" pitchFamily="34" charset="0"/>
                <a:sym typeface="Symbol" panose="05050102010706020507" pitchFamily="18" charset="2"/>
              </a:rPr>
              <a:t> = 99%</a:t>
            </a:r>
            <a:r>
              <a:rPr lang="en-US" altLang="es-CO" sz="2000" b="1" i="1">
                <a:latin typeface="Arial" panose="020B0604020202020204" pitchFamily="34" charset="0"/>
              </a:rPr>
              <a:t> </a:t>
            </a:r>
            <a:endParaRPr lang="es-CO" altLang="es-CO" sz="2000" b="1">
              <a:latin typeface="Arial" panose="020B0604020202020204" pitchFamily="34" charset="0"/>
            </a:endParaRPr>
          </a:p>
        </p:txBody>
      </p:sp>
      <p:sp>
        <p:nvSpPr>
          <p:cNvPr id="16" name="15 Elipse"/>
          <p:cNvSpPr/>
          <p:nvPr/>
        </p:nvSpPr>
        <p:spPr>
          <a:xfrm>
            <a:off x="3938588" y="4691063"/>
            <a:ext cx="1911350" cy="98742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050" b="1" dirty="0"/>
              <a:t>Precio  ponderado de los precios de mercado (MNT, MIE, OM) de los últimos 12 meses</a:t>
            </a:r>
          </a:p>
        </p:txBody>
      </p:sp>
      <p:cxnSp>
        <p:nvCxnSpPr>
          <p:cNvPr id="9" name="8 Conector recto de flecha"/>
          <p:cNvCxnSpPr>
            <a:endCxn id="16" idx="0"/>
          </p:cNvCxnSpPr>
          <p:nvPr/>
        </p:nvCxnSpPr>
        <p:spPr>
          <a:xfrm>
            <a:off x="4572000" y="3830638"/>
            <a:ext cx="322263" cy="86042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 name="Conector recto de flecha 2"/>
          <p:cNvCxnSpPr/>
          <p:nvPr/>
        </p:nvCxnSpPr>
        <p:spPr>
          <a:xfrm flipV="1">
            <a:off x="5984875" y="2459038"/>
            <a:ext cx="169863" cy="819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15 Elipse"/>
          <p:cNvSpPr/>
          <p:nvPr/>
        </p:nvSpPr>
        <p:spPr>
          <a:xfrm>
            <a:off x="5300663" y="1450975"/>
            <a:ext cx="1909762" cy="98742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s-CO" sz="1600" b="1" dirty="0"/>
              <a:t>Precios de Mercado (</a:t>
            </a:r>
            <a:r>
              <a:rPr lang="es-CO" sz="1600" b="1" dirty="0" err="1"/>
              <a:t>PPP</a:t>
            </a:r>
            <a:r>
              <a:rPr lang="es-CO" sz="1600" b="1" baseline="-25000" dirty="0" err="1"/>
              <a:t>Ei</a:t>
            </a:r>
            <a:r>
              <a:rPr lang="es-CO" sz="1600" b="1" dirty="0"/>
              <a:t>) </a:t>
            </a:r>
          </a:p>
        </p:txBody>
      </p:sp>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769441"/>
          </a:xfrm>
          <a:prstGeom prst="rect">
            <a:avLst/>
          </a:prstGeom>
        </p:spPr>
        <p:txBody>
          <a:bodyPr>
            <a:spAutoFit/>
          </a:bodyPr>
          <a:lstStyle/>
          <a:p>
            <a:pPr algn="ctr" eaLnBrk="1" hangingPunct="1">
              <a:defRPr/>
            </a:pPr>
            <a:r>
              <a:rPr lang="es-CO" sz="2400" b="1" dirty="0">
                <a:solidFill>
                  <a:schemeClr val="accent3">
                    <a:lumMod val="50000"/>
                  </a:schemeClr>
                </a:solidFill>
              </a:rPr>
              <a:t>B. Indicador de los precios de referencia </a:t>
            </a:r>
          </a:p>
          <a:p>
            <a:pPr algn="ctr" eaLnBrk="1" hangingPunct="1">
              <a:defRPr/>
            </a:pPr>
            <a:r>
              <a:rPr lang="es-CO" sz="2000" b="1" dirty="0">
                <a:solidFill>
                  <a:schemeClr val="accent3">
                    <a:lumMod val="50000"/>
                  </a:schemeClr>
                </a:solidFill>
              </a:rPr>
              <a:t>(antes de ajuste)</a:t>
            </a:r>
            <a:endParaRPr lang="es-CO" sz="2400" dirty="0">
              <a:solidFill>
                <a:schemeClr val="accent3">
                  <a:lumMod val="50000"/>
                </a:schemeClr>
              </a:solidFill>
              <a:latin typeface="Arial" charset="0"/>
              <a:cs typeface="Arial" charset="0"/>
            </a:endParaRPr>
          </a:p>
        </p:txBody>
      </p:sp>
      <mc:AlternateContent xmlns:mc="http://schemas.openxmlformats.org/markup-compatibility/2006">
        <mc:Choice xmlns:a14="http://schemas.microsoft.com/office/drawing/2010/main" Requires="a14">
          <p:sp>
            <p:nvSpPr>
              <p:cNvPr id="15" name="4 CuadroTexto"/>
              <p:cNvSpPr txBox="1">
                <a:spLocks/>
              </p:cNvSpPr>
              <p:nvPr/>
            </p:nvSpPr>
            <p:spPr>
              <a:xfrm>
                <a:off x="3736974" y="2990842"/>
                <a:ext cx="5407025" cy="533400"/>
              </a:xfrm>
              <a:prstGeom prst="rect">
                <a:avLst/>
              </a:prstGeom>
              <a:noFill/>
            </p:spPr>
            <p:txBody>
              <a:bodyPr wrap="square" rtlCol="0">
                <a:noAutofit/>
              </a:bodyPr>
              <a:lstStyle/>
              <a:p>
                <a:pPr marL="180340" fontAlgn="base">
                  <a:spcAft>
                    <a:spcPts val="0"/>
                  </a:spcAft>
                </a:pPr>
                <a14:m>
                  <m:oMath xmlns:m="http://schemas.openxmlformats.org/officeDocument/2006/math">
                    <m:sSub>
                      <m:sSubPr>
                        <m:ctrlPr>
                          <a:rPr lang="es-CO" b="1"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𝑷𝑹𝒆𝒇</m:t>
                        </m:r>
                      </m:e>
                      <m:sub>
                        <m:r>
                          <a:rPr lang="en-US"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𝑿</m:t>
                        </m:r>
                      </m:sub>
                    </m:sSub>
                    <m:r>
                      <a:rPr lang="es-CO" b="1" i="1" kern="1200">
                        <a:solidFill>
                          <a:srgbClr val="000000"/>
                        </a:solidFill>
                        <a:effectLst/>
                        <a:latin typeface="Cambria Math" panose="02040503050406030204" pitchFamily="18" charset="0"/>
                        <a:ea typeface="Times New Roman" panose="02020603050405020304" pitchFamily="18" charset="0"/>
                      </a:rPr>
                      <m:t>=</m:t>
                    </m:r>
                    <m:r>
                      <a:rPr lang="es-CO" b="1" i="1" kern="1200">
                        <a:solidFill>
                          <a:srgbClr val="000000"/>
                        </a:solidFill>
                        <a:effectLst/>
                        <a:latin typeface="Cambria Math" panose="02040503050406030204" pitchFamily="18" charset="0"/>
                        <a:ea typeface="Cambria Math" panose="02040503050406030204" pitchFamily="18" charset="0"/>
                        <a:sym typeface="Symbol" panose="05050102010706020507" pitchFamily="18" charset="2"/>
                      </a:rPr>
                      <m:t></m:t>
                    </m:r>
                    <m:r>
                      <a:rPr lang="es-CO" b="1" i="1" kern="1200">
                        <a:solidFill>
                          <a:srgbClr val="000000"/>
                        </a:solidFill>
                        <a:effectLst/>
                        <a:latin typeface="Cambria Math" panose="02040503050406030204" pitchFamily="18" charset="0"/>
                        <a:ea typeface="Times New Roman" panose="02020603050405020304" pitchFamily="18" charset="0"/>
                      </a:rPr>
                      <m:t>∗</m:t>
                    </m:r>
                    <m:sSub>
                      <m:sSubPr>
                        <m:ctrlP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𝑷𝑴</m:t>
                        </m:r>
                      </m:e>
                      <m:sub>
                        <m: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sub>
                    </m:sSub>
                    <m:r>
                      <a:rPr lang="es-CO" b="1" i="1" kern="1200">
                        <a:solidFill>
                          <a:srgbClr val="000000"/>
                        </a:solidFill>
                        <a:effectLst/>
                        <a:latin typeface="Cambria Math" panose="02040503050406030204" pitchFamily="18" charset="0"/>
                        <a:ea typeface="Times New Roman" panose="02020603050405020304" pitchFamily="18" charset="0"/>
                      </a:rPr>
                      <m:t>+</m:t>
                    </m:r>
                    <m:f>
                      <m:fPr>
                        <m:ctrlPr>
                          <a:rPr lang="es-CO" b="1" i="1" kern="1200">
                            <a:solidFill>
                              <a:srgbClr val="000000"/>
                            </a:solidFill>
                            <a:effectLst/>
                            <a:latin typeface="Cambria Math" panose="02040503050406030204" pitchFamily="18" charset="0"/>
                            <a:ea typeface="Times New Roman" panose="02020603050405020304" pitchFamily="18" charset="0"/>
                          </a:rPr>
                        </m:ctrlPr>
                      </m:fPr>
                      <m:num>
                        <m:d>
                          <m:dPr>
                            <m:ctrlPr>
                              <a:rPr lang="es-CO" b="1" i="1" kern="1200">
                                <a:solidFill>
                                  <a:srgbClr val="000000"/>
                                </a:solidFill>
                                <a:effectLst/>
                                <a:latin typeface="Cambria Math" panose="02040503050406030204" pitchFamily="18" charset="0"/>
                                <a:ea typeface="Times New Roman" panose="02020603050405020304" pitchFamily="18" charset="0"/>
                              </a:rPr>
                            </m:ctrlPr>
                          </m:dPr>
                          <m:e>
                            <m:r>
                              <a:rPr lang="es-CO" b="1" i="1" kern="1200" smtClean="0">
                                <a:solidFill>
                                  <a:srgbClr val="000000"/>
                                </a:solidFill>
                                <a:effectLst/>
                                <a:latin typeface="Cambria Math" panose="02040503050406030204" pitchFamily="18" charset="0"/>
                                <a:ea typeface="Times New Roman" panose="02020603050405020304" pitchFamily="18" charset="0"/>
                              </a:rPr>
                              <m:t>𝟏</m:t>
                            </m:r>
                            <m:r>
                              <a:rPr lang="es-CO" b="1" i="1" kern="1200">
                                <a:solidFill>
                                  <a:srgbClr val="000000"/>
                                </a:solidFill>
                                <a:effectLst/>
                                <a:latin typeface="Cambria Math" panose="02040503050406030204" pitchFamily="18" charset="0"/>
                                <a:ea typeface="Times New Roman" panose="02020603050405020304" pitchFamily="18" charset="0"/>
                              </a:rPr>
                              <m:t>−</m:t>
                            </m:r>
                            <m:r>
                              <a:rPr lang="es-CO" b="1" i="1" kern="1200">
                                <a:solidFill>
                                  <a:srgbClr val="000000"/>
                                </a:solidFill>
                                <a:effectLst/>
                                <a:latin typeface="Cambria Math" panose="02040503050406030204" pitchFamily="18" charset="0"/>
                                <a:ea typeface="Cambria Math" panose="02040503050406030204" pitchFamily="18" charset="0"/>
                                <a:sym typeface="Symbol" panose="05050102010706020507" pitchFamily="18" charset="2"/>
                              </a:rPr>
                              <m:t></m:t>
                            </m:r>
                          </m:e>
                        </m:d>
                        <m:r>
                          <a:rPr lang="es-CO" b="1" i="1" kern="1200">
                            <a:solidFill>
                              <a:srgbClr val="000000"/>
                            </a:solidFill>
                            <a:effectLst/>
                            <a:latin typeface="Cambria Math" panose="02040503050406030204" pitchFamily="18" charset="0"/>
                            <a:ea typeface="Times New Roman" panose="02020603050405020304" pitchFamily="18" charset="0"/>
                          </a:rPr>
                          <m:t>∗</m:t>
                        </m:r>
                        <m:nary>
                          <m:naryPr>
                            <m:chr m:val="∑"/>
                            <m:ctrlPr>
                              <a:rPr lang="es-CO" b="1" i="1" kern="1200">
                                <a:solidFill>
                                  <a:srgbClr val="000000"/>
                                </a:solidFill>
                                <a:effectLst/>
                                <a:latin typeface="Cambria Math" panose="02040503050406030204" pitchFamily="18" charset="0"/>
                                <a:ea typeface="Times New Roman" panose="02020603050405020304" pitchFamily="18" charset="0"/>
                              </a:rPr>
                            </m:ctrlPr>
                          </m:naryPr>
                          <m:sub>
                            <m:r>
                              <a:rPr lang="es-CO" b="1" i="1" kern="1200">
                                <a:solidFill>
                                  <a:srgbClr val="000000"/>
                                </a:solidFill>
                                <a:effectLst/>
                                <a:latin typeface="Cambria Math" panose="02040503050406030204" pitchFamily="18" charset="0"/>
                                <a:ea typeface="Times New Roman" panose="02020603050405020304" pitchFamily="18" charset="0"/>
                              </a:rPr>
                              <m:t>𝒕</m:t>
                            </m:r>
                            <m:r>
                              <a:rPr lang="es-CO" b="1" i="1" kern="1200">
                                <a:solidFill>
                                  <a:srgbClr val="000000"/>
                                </a:solidFill>
                                <a:effectLst/>
                                <a:latin typeface="Cambria Math" panose="02040503050406030204" pitchFamily="18" charset="0"/>
                                <a:ea typeface="Times New Roman" panose="02020603050405020304" pitchFamily="18" charset="0"/>
                              </a:rPr>
                              <m:t>𝟐</m:t>
                            </m:r>
                          </m:sub>
                          <m:sup>
                            <m:r>
                              <a:rPr lang="es-CO" b="1" i="1" kern="1200">
                                <a:solidFill>
                                  <a:srgbClr val="000000"/>
                                </a:solidFill>
                                <a:effectLst/>
                                <a:latin typeface="Cambria Math" panose="02040503050406030204" pitchFamily="18" charset="0"/>
                                <a:ea typeface="Times New Roman" panose="02020603050405020304" pitchFamily="18" charset="0"/>
                              </a:rPr>
                              <m:t>𝟏𝟐</m:t>
                            </m:r>
                          </m:sup>
                          <m:e>
                            <m:sSub>
                              <m:sSubPr>
                                <m:ctrlPr>
                                  <a:rPr lang="es-CO" b="1" i="1" kern="1200">
                                    <a:solidFill>
                                      <a:srgbClr val="000000"/>
                                    </a:solidFill>
                                    <a:effectLst/>
                                    <a:latin typeface="Cambria Math" panose="02040503050406030204" pitchFamily="18" charset="0"/>
                                    <a:ea typeface="Times New Roman" panose="02020603050405020304" pitchFamily="18" charset="0"/>
                                  </a:rPr>
                                </m:ctrlPr>
                              </m:sSubPr>
                              <m:e>
                                <m:r>
                                  <a:rPr lang="es-CO" b="1" i="1" kern="1200">
                                    <a:solidFill>
                                      <a:srgbClr val="000000"/>
                                    </a:solidFill>
                                    <a:effectLst/>
                                    <a:latin typeface="Cambria Math" panose="02040503050406030204" pitchFamily="18" charset="0"/>
                                    <a:ea typeface="Times New Roman" panose="02020603050405020304" pitchFamily="18" charset="0"/>
                                  </a:rPr>
                                  <m:t>𝑷𝑴</m:t>
                                </m:r>
                              </m:e>
                              <m:sub>
                                <m:r>
                                  <a:rPr lang="es-CO" b="1" i="1" kern="1200">
                                    <a:solidFill>
                                      <a:srgbClr val="000000"/>
                                    </a:solidFill>
                                    <a:effectLst/>
                                    <a:latin typeface="Cambria Math" panose="02040503050406030204" pitchFamily="18" charset="0"/>
                                    <a:ea typeface="Times New Roman" panose="02020603050405020304" pitchFamily="18" charset="0"/>
                                  </a:rPr>
                                  <m:t>𝒙</m:t>
                                </m:r>
                                <m:r>
                                  <a:rPr lang="es-CO" b="1" i="1" kern="1200">
                                    <a:solidFill>
                                      <a:srgbClr val="000000"/>
                                    </a:solidFill>
                                    <a:effectLst/>
                                    <a:latin typeface="Cambria Math" panose="02040503050406030204" pitchFamily="18" charset="0"/>
                                    <a:ea typeface="Times New Roman" panose="02020603050405020304" pitchFamily="18" charset="0"/>
                                  </a:rPr>
                                  <m:t> </m:t>
                                </m:r>
                                <m:r>
                                  <a:rPr lang="es-CO" b="1" i="1" kern="1200">
                                    <a:solidFill>
                                      <a:srgbClr val="000000"/>
                                    </a:solidFill>
                                    <a:effectLst/>
                                    <a:latin typeface="Cambria Math" panose="02040503050406030204" pitchFamily="18" charset="0"/>
                                    <a:ea typeface="Times New Roman" panose="02020603050405020304" pitchFamily="18" charset="0"/>
                                  </a:rPr>
                                  <m:t>𝒕</m:t>
                                </m:r>
                              </m:sub>
                            </m:sSub>
                          </m:e>
                        </m:nary>
                      </m:num>
                      <m:den>
                        <m:r>
                          <a:rPr lang="es-CO" b="1" i="1" kern="1200">
                            <a:solidFill>
                              <a:srgbClr val="000000"/>
                            </a:solidFill>
                            <a:effectLst/>
                            <a:latin typeface="Cambria Math" panose="02040503050406030204" pitchFamily="18" charset="0"/>
                            <a:ea typeface="Times New Roman" panose="02020603050405020304" pitchFamily="18" charset="0"/>
                          </a:rPr>
                          <m:t>𝟏𝟏</m:t>
                        </m:r>
                      </m:den>
                    </m:f>
                    <m:r>
                      <a:rPr lang="es-CO" b="1" i="1" kern="1200">
                        <a:solidFill>
                          <a:srgbClr val="000000"/>
                        </a:solidFill>
                        <a:effectLst/>
                        <a:latin typeface="Cambria Math" panose="02040503050406030204" pitchFamily="18" charset="0"/>
                        <a:ea typeface="Times New Roman" panose="02020603050405020304" pitchFamily="18" charset="0"/>
                      </a:rPr>
                      <m:t>+</m:t>
                    </m:r>
                    <m:r>
                      <a:rPr lang="en-US" b="1" i="1" kern="1200">
                        <a:solidFill>
                          <a:srgbClr val="000000"/>
                        </a:solidFill>
                        <a:effectLst/>
                        <a:latin typeface="Cambria Math" panose="02040503050406030204" pitchFamily="18" charset="0"/>
                        <a:ea typeface="Times New Roman" panose="02020603050405020304" pitchFamily="18" charset="0"/>
                      </a:rPr>
                      <m:t>𝑭𝒂</m:t>
                    </m:r>
                    <m:r>
                      <a:rPr lang="es-CO" b="1" i="1" kern="1200">
                        <a:solidFill>
                          <a:srgbClr val="000000"/>
                        </a:solidFill>
                        <a:effectLst/>
                        <a:latin typeface="Cambria Math" panose="02040503050406030204" pitchFamily="18" charset="0"/>
                        <a:ea typeface="Times New Roman" panose="02020603050405020304" pitchFamily="18" charset="0"/>
                      </a:rPr>
                      <m:t>−</m:t>
                    </m:r>
                    <m:sSub>
                      <m:sSubPr>
                        <m:ctrlPr>
                          <a:rPr lang="es-CO" b="1" i="1" kern="1200">
                            <a:solidFill>
                              <a:srgbClr val="000000"/>
                            </a:solidFill>
                            <a:effectLst/>
                            <a:latin typeface="Cambria Math" panose="02040503050406030204" pitchFamily="18" charset="0"/>
                            <a:ea typeface="Times New Roman" panose="02020603050405020304" pitchFamily="18" charset="0"/>
                          </a:rPr>
                        </m:ctrlPr>
                      </m:sSubPr>
                      <m:e>
                        <m:r>
                          <a:rPr lang="en-US" b="1" i="1" kern="1200">
                            <a:solidFill>
                              <a:srgbClr val="000000"/>
                            </a:solidFill>
                            <a:effectLst/>
                            <a:latin typeface="Cambria Math" panose="02040503050406030204" pitchFamily="18" charset="0"/>
                            <a:ea typeface="Times New Roman" panose="02020603050405020304" pitchFamily="18" charset="0"/>
                          </a:rPr>
                          <m:t>𝑮𝑴</m:t>
                        </m:r>
                      </m:e>
                      <m:sub>
                        <m:r>
                          <a:rPr lang="en-US" b="1" i="1" kern="1200">
                            <a:solidFill>
                              <a:srgbClr val="000000"/>
                            </a:solidFill>
                            <a:effectLst/>
                            <a:latin typeface="Cambria Math" panose="02040503050406030204" pitchFamily="18" charset="0"/>
                            <a:ea typeface="Times New Roman" panose="02020603050405020304" pitchFamily="18" charset="0"/>
                          </a:rPr>
                          <m:t>𝒙𝒕</m:t>
                        </m:r>
                      </m:sub>
                    </m:sSub>
                  </m:oMath>
                </a14:m>
                <a:r>
                  <a:rPr lang="es-CO" b="1" kern="1200" dirty="0">
                    <a:solidFill>
                      <a:srgbClr val="000000"/>
                    </a:solidFill>
                    <a:effectLst/>
                    <a:latin typeface="Times New Roman" panose="02020603050405020304" pitchFamily="18" charset="0"/>
                    <a:ea typeface="Times New Roman" panose="02020603050405020304" pitchFamily="18" charset="0"/>
                  </a:rPr>
                  <a:t>, </a:t>
                </a:r>
                <a:endParaRPr lang="es-CO" b="1" dirty="0">
                  <a:effectLst/>
                  <a:latin typeface="Times New Roman" panose="02020603050405020304" pitchFamily="18" charset="0"/>
                  <a:ea typeface="Times New Roman" panose="02020603050405020304" pitchFamily="18" charset="0"/>
                </a:endParaRPr>
              </a:p>
            </p:txBody>
          </p:sp>
        </mc:Choice>
        <mc:Fallback>
          <p:sp>
            <p:nvSpPr>
              <p:cNvPr id="15" name="4 CuadroTexto"/>
              <p:cNvSpPr txBox="1">
                <a:spLocks noRot="1" noChangeAspect="1" noMove="1" noResize="1" noEditPoints="1" noAdjustHandles="1" noChangeArrowheads="1" noChangeShapeType="1" noTextEdit="1"/>
              </p:cNvSpPr>
              <p:nvPr/>
            </p:nvSpPr>
            <p:spPr>
              <a:xfrm>
                <a:off x="3736974" y="2990842"/>
                <a:ext cx="5407025" cy="533400"/>
              </a:xfrm>
              <a:prstGeom prst="rect">
                <a:avLst/>
              </a:prstGeom>
              <a:blipFill>
                <a:blip r:embed="rId2"/>
                <a:stretch>
                  <a:fillRect r="-902" b="-10345"/>
                </a:stretch>
              </a:blipFill>
            </p:spPr>
            <p:txBody>
              <a:bodyPr/>
              <a:lstStyle/>
              <a:p>
                <a:r>
                  <a:rPr lang="es-CO">
                    <a:noFill/>
                  </a:rPr>
                  <a:t> </a:t>
                </a:r>
              </a:p>
            </p:txBody>
          </p:sp>
        </mc:Fallback>
      </mc:AlternateContent>
      <p:sp>
        <p:nvSpPr>
          <p:cNvPr id="13" name="Elipse 12"/>
          <p:cNvSpPr/>
          <p:nvPr/>
        </p:nvSpPr>
        <p:spPr>
          <a:xfrm>
            <a:off x="7641728" y="3017810"/>
            <a:ext cx="674688" cy="627214"/>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1023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457200" y="115782"/>
            <a:ext cx="8229600" cy="703262"/>
          </a:xfrm>
        </p:spPr>
        <p:txBody>
          <a:bodyPr rtlCol="0">
            <a:normAutofit/>
          </a:bodyPr>
          <a:lstStyle/>
          <a:p>
            <a:pPr marL="838200" indent="-838200" eaLnBrk="1" fontAlgn="auto" hangingPunct="1">
              <a:spcAft>
                <a:spcPts val="0"/>
              </a:spcAft>
              <a:defRPr/>
            </a:pPr>
            <a:r>
              <a:rPr lang="es-MX" sz="3200" b="1" dirty="0">
                <a:solidFill>
                  <a:schemeClr val="accent3">
                    <a:lumMod val="50000"/>
                  </a:schemeClr>
                </a:solidFill>
              </a:rPr>
              <a:t> Estructura del Mercado Azucarero</a:t>
            </a:r>
            <a:endParaRPr lang="en-GB" sz="3200" b="1" dirty="0">
              <a:solidFill>
                <a:schemeClr val="accent3">
                  <a:lumMod val="50000"/>
                </a:schemeClr>
              </a:solidFill>
            </a:endParaRPr>
          </a:p>
        </p:txBody>
      </p:sp>
      <p:graphicFrame>
        <p:nvGraphicFramePr>
          <p:cNvPr id="4" name="5 Gráfico">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608140345"/>
              </p:ext>
            </p:extLst>
          </p:nvPr>
        </p:nvGraphicFramePr>
        <p:xfrm>
          <a:off x="1403648" y="980728"/>
          <a:ext cx="6336704"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38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B. Indicador de los precios de referencia (Pref.)</a:t>
            </a:r>
            <a:endParaRPr lang="es-CO" sz="2400" dirty="0">
              <a:solidFill>
                <a:schemeClr val="accent3">
                  <a:lumMod val="50000"/>
                </a:schemeClr>
              </a:solidFill>
              <a:latin typeface="Arial" charset="0"/>
              <a:cs typeface="Arial"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85542645"/>
              </p:ext>
            </p:extLst>
          </p:nvPr>
        </p:nvGraphicFramePr>
        <p:xfrm>
          <a:off x="2296728" y="1315084"/>
          <a:ext cx="4291496" cy="4346164"/>
        </p:xfrm>
        <a:graphic>
          <a:graphicData uri="http://schemas.openxmlformats.org/presentationml/2006/ole">
            <mc:AlternateContent xmlns:mc="http://schemas.openxmlformats.org/markup-compatibility/2006">
              <mc:Choice xmlns:v="urn:schemas-microsoft-com:vml" Requires="v">
                <p:oleObj spid="_x0000_s13363" name="Worksheet" r:id="rId3" imgW="2990788" imgH="3028936" progId="Excel.Sheet.12">
                  <p:embed/>
                </p:oleObj>
              </mc:Choice>
              <mc:Fallback>
                <p:oleObj name="Worksheet" r:id="rId3" imgW="2990788" imgH="3028936" progId="Excel.Sheet.12">
                  <p:embed/>
                  <p:pic>
                    <p:nvPicPr>
                      <p:cNvPr id="0" name=""/>
                      <p:cNvPicPr/>
                      <p:nvPr/>
                    </p:nvPicPr>
                    <p:blipFill>
                      <a:blip r:embed="rId4"/>
                      <a:stretch>
                        <a:fillRect/>
                      </a:stretch>
                    </p:blipFill>
                    <p:spPr>
                      <a:xfrm>
                        <a:off x="2296728" y="1315084"/>
                        <a:ext cx="4291496" cy="4346164"/>
                      </a:xfrm>
                      <a:prstGeom prst="rect">
                        <a:avLst/>
                      </a:prstGeom>
                    </p:spPr>
                  </p:pic>
                </p:oleObj>
              </mc:Fallback>
            </mc:AlternateContent>
          </a:graphicData>
        </a:graphic>
      </p:graphicFrame>
    </p:spTree>
    <p:extLst>
      <p:ext uri="{BB962C8B-B14F-4D97-AF65-F5344CB8AC3E}">
        <p14:creationId xmlns:p14="http://schemas.microsoft.com/office/powerpoint/2010/main" val="3568686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457200" y="182563"/>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C. Cálculo del Factor de Ajuste</a:t>
            </a:r>
          </a:p>
        </p:txBody>
      </p:sp>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7" name="2 Marcador de contenido"/>
          <p:cNvSpPr>
            <a:spLocks noGrp="1"/>
          </p:cNvSpPr>
          <p:nvPr>
            <p:ph idx="1"/>
          </p:nvPr>
        </p:nvSpPr>
        <p:spPr>
          <a:xfrm>
            <a:off x="250825" y="1052513"/>
            <a:ext cx="8642350" cy="5214937"/>
          </a:xfrm>
        </p:spPr>
        <p:txBody>
          <a:bodyPr/>
          <a:lstStyle/>
          <a:p>
            <a:pPr marL="0" indent="0" algn="just" eaLnBrk="1" hangingPunct="1">
              <a:buNone/>
              <a:defRPr/>
            </a:pPr>
            <a:r>
              <a:rPr lang="es-CO" sz="2200" dirty="0"/>
              <a:t>El propósito del factor de ajuste (Fa) es asegurar el mismo ingreso entre una venta de azúcar blanco en el mercado nacional y en el de exportación, a partir de los indicadores de precios del azúcar blanco en el mercado nacional tradicional (ya explicado) y el precio del azúcar en sacos de 50 kilos exportados a cualquier destino, el cual debe corresponder al menos al 20% de los volúmenes de menor precio.</a:t>
            </a:r>
          </a:p>
          <a:p>
            <a:pPr marL="0" indent="0" algn="just" eaLnBrk="1" hangingPunct="1">
              <a:buNone/>
              <a:defRPr/>
            </a:pPr>
            <a:endParaRPr lang="es-CO" sz="2200" dirty="0"/>
          </a:p>
          <a:p>
            <a:pPr marL="0" indent="0" algn="just" eaLnBrk="1" hangingPunct="1">
              <a:buNone/>
              <a:defRPr/>
            </a:pPr>
            <a:r>
              <a:rPr lang="es-CO" sz="2200" u="sng" dirty="0"/>
              <a:t>Para su cálculo se siguen los siguientes pasos:</a:t>
            </a:r>
          </a:p>
          <a:p>
            <a:pPr marL="457200" lvl="1" indent="0" algn="just" eaLnBrk="1" hangingPunct="1">
              <a:buNone/>
              <a:defRPr/>
            </a:pPr>
            <a:r>
              <a:rPr lang="es-CO" sz="2000" dirty="0"/>
              <a:t>C1.	Determinar el </a:t>
            </a:r>
            <a:r>
              <a:rPr lang="es-CO" sz="2000" dirty="0" err="1"/>
              <a:t>PPP</a:t>
            </a:r>
            <a:r>
              <a:rPr lang="es-CO" sz="2000" baseline="-25000" dirty="0" err="1"/>
              <a:t>i</a:t>
            </a:r>
            <a:r>
              <a:rPr lang="es-CO" sz="2000" dirty="0"/>
              <a:t> antes de ajuste.</a:t>
            </a:r>
          </a:p>
          <a:p>
            <a:pPr marL="457200" lvl="1" indent="0" algn="just" eaLnBrk="1" hangingPunct="1">
              <a:buNone/>
              <a:defRPr/>
            </a:pPr>
            <a:r>
              <a:rPr lang="es-CO" sz="2000" dirty="0"/>
              <a:t>C2.	Calcular el valor del azúcar blanco de exportación</a:t>
            </a:r>
          </a:p>
          <a:p>
            <a:pPr marL="457200" lvl="1" indent="0" algn="just" eaLnBrk="1" hangingPunct="1">
              <a:buNone/>
              <a:defRPr/>
            </a:pPr>
            <a:r>
              <a:rPr lang="es-CO" sz="2000" dirty="0"/>
              <a:t>C3.	Calcular los diferenciales entre precios de mercados y </a:t>
            </a:r>
            <a:r>
              <a:rPr lang="es-CO" sz="2000" dirty="0" err="1"/>
              <a:t>PPPi</a:t>
            </a:r>
            <a:r>
              <a:rPr lang="es-CO" sz="2000" dirty="0"/>
              <a:t> (</a:t>
            </a:r>
            <a:r>
              <a:rPr lang="es-CO" sz="2000" dirty="0" err="1"/>
              <a:t>Est</a:t>
            </a:r>
            <a:r>
              <a:rPr lang="es-CO" sz="2000" dirty="0"/>
              <a:t>)</a:t>
            </a:r>
          </a:p>
          <a:p>
            <a:pPr marL="457200" lvl="1" indent="0" algn="just" eaLnBrk="1" hangingPunct="1">
              <a:buNone/>
              <a:defRPr/>
            </a:pPr>
            <a:r>
              <a:rPr lang="es-CO" sz="2000" dirty="0"/>
              <a:t>C4.	Calcular el factor de ajuste</a:t>
            </a:r>
            <a:endParaRPr lang="es-CO" sz="2000" dirty="0"/>
          </a:p>
          <a:p>
            <a:pPr lvl="1" algn="just" eaLnBrk="1" hangingPunct="1">
              <a:buFont typeface="Arial" charset="0"/>
              <a:buChar char="•"/>
              <a:defRPr/>
            </a:pPr>
            <a:endParaRPr lang="es-CO" sz="1800" dirty="0"/>
          </a:p>
          <a:p>
            <a:pPr lvl="1" algn="just" eaLnBrk="1" hangingPunct="1">
              <a:buFont typeface="Arial" charset="0"/>
              <a:buChar char="•"/>
              <a:defRPr/>
            </a:pPr>
            <a:endParaRPr lang="es-CO" sz="1800" dirty="0"/>
          </a:p>
        </p:txBody>
      </p:sp>
    </p:spTree>
    <p:extLst>
      <p:ext uri="{BB962C8B-B14F-4D97-AF65-F5344CB8AC3E}">
        <p14:creationId xmlns:p14="http://schemas.microsoft.com/office/powerpoint/2010/main" val="1071827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C1. Cálculo del </a:t>
            </a:r>
            <a:r>
              <a:rPr lang="es-CO" sz="2400" b="1" dirty="0" err="1">
                <a:solidFill>
                  <a:schemeClr val="accent3">
                    <a:lumMod val="50000"/>
                  </a:schemeClr>
                </a:solidFill>
              </a:rPr>
              <a:t>PPP</a:t>
            </a:r>
            <a:r>
              <a:rPr lang="es-CO" sz="2400" b="1" baseline="-25000" dirty="0" err="1">
                <a:solidFill>
                  <a:schemeClr val="accent3">
                    <a:lumMod val="50000"/>
                  </a:schemeClr>
                </a:solidFill>
              </a:rPr>
              <a:t>i</a:t>
            </a:r>
            <a:r>
              <a:rPr lang="es-CO" sz="2400" b="1" dirty="0">
                <a:solidFill>
                  <a:schemeClr val="accent3">
                    <a:lumMod val="50000"/>
                  </a:schemeClr>
                </a:solidFill>
              </a:rPr>
              <a:t> antes de ajuste</a:t>
            </a:r>
            <a:endParaRPr lang="es-CO" sz="2400" dirty="0">
              <a:solidFill>
                <a:schemeClr val="accent3">
                  <a:lumMod val="50000"/>
                </a:schemeClr>
              </a:solidFill>
              <a:latin typeface="Arial" charset="0"/>
              <a:cs typeface="Arial" charset="0"/>
            </a:endParaRPr>
          </a:p>
        </p:txBody>
      </p:sp>
      <p:sp>
        <p:nvSpPr>
          <p:cNvPr id="6" name="3 Rectángulo"/>
          <p:cNvSpPr>
            <a:spLocks noChangeArrowheads="1"/>
          </p:cNvSpPr>
          <p:nvPr/>
        </p:nvSpPr>
        <p:spPr bwMode="auto">
          <a:xfrm>
            <a:off x="358775" y="4049777"/>
            <a:ext cx="79576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O" altLang="es-CO" sz="1600" dirty="0">
                <a:latin typeface="+mn-lt"/>
              </a:rPr>
              <a:t>Se aplica la fórmula del </a:t>
            </a:r>
            <a:r>
              <a:rPr lang="es-CO" altLang="es-CO" sz="1600" dirty="0" err="1">
                <a:latin typeface="+mn-lt"/>
              </a:rPr>
              <a:t>PPPi</a:t>
            </a:r>
            <a:r>
              <a:rPr lang="es-CO" altLang="es-CO" sz="1600" dirty="0">
                <a:latin typeface="+mn-lt"/>
              </a:rPr>
              <a:t> usando los precios de referencia antes de ajuste:</a:t>
            </a:r>
          </a:p>
          <a:p>
            <a:pPr eaLnBrk="1" hangingPunct="1">
              <a:spcBef>
                <a:spcPct val="0"/>
              </a:spcBef>
              <a:buFontTx/>
              <a:buNone/>
            </a:pPr>
            <a:endParaRPr lang="es-CO" altLang="es-CO" sz="1600" dirty="0">
              <a:latin typeface="+mn-lt"/>
            </a:endParaRPr>
          </a:p>
          <a:p>
            <a:pPr eaLnBrk="1" hangingPunct="1">
              <a:spcBef>
                <a:spcPct val="0"/>
              </a:spcBef>
              <a:buFontTx/>
              <a:buNone/>
            </a:pPr>
            <a:r>
              <a:rPr lang="es-CO" altLang="es-CO" sz="1600" dirty="0" err="1">
                <a:latin typeface="+mn-lt"/>
              </a:rPr>
              <a:t>PPP</a:t>
            </a:r>
            <a:r>
              <a:rPr lang="es-CO" altLang="es-CO" sz="1600" baseline="-25000" dirty="0" err="1">
                <a:latin typeface="+mn-lt"/>
              </a:rPr>
              <a:t>i</a:t>
            </a:r>
            <a:r>
              <a:rPr lang="es-CO" altLang="es-CO" sz="1600" baseline="-25000" dirty="0">
                <a:latin typeface="+mn-lt"/>
              </a:rPr>
              <a:t> </a:t>
            </a:r>
            <a:r>
              <a:rPr lang="es-CO" altLang="es-CO" sz="1600" dirty="0">
                <a:latin typeface="+mn-lt"/>
              </a:rPr>
              <a:t>= (</a:t>
            </a:r>
            <a:r>
              <a:rPr lang="es-CO" altLang="es-CO" sz="1600" dirty="0" err="1">
                <a:latin typeface="+mn-lt"/>
              </a:rPr>
              <a:t>Y</a:t>
            </a:r>
            <a:r>
              <a:rPr lang="es-CO" altLang="es-CO" sz="1600" baseline="-25000" dirty="0" err="1">
                <a:latin typeface="+mn-lt"/>
              </a:rPr>
              <a:t>mi</a:t>
            </a:r>
            <a:r>
              <a:rPr lang="es-CO" altLang="es-CO" sz="1600" baseline="-25000" dirty="0">
                <a:latin typeface="+mn-lt"/>
              </a:rPr>
              <a:t>  </a:t>
            </a:r>
            <a:r>
              <a:rPr lang="es-CO" altLang="es-CO" sz="1600" dirty="0">
                <a:latin typeface="+mn-lt"/>
              </a:rPr>
              <a:t>* PRef.mt) + (</a:t>
            </a:r>
            <a:r>
              <a:rPr lang="es-CO" altLang="es-CO" sz="1600" dirty="0" err="1">
                <a:latin typeface="+mn-lt"/>
              </a:rPr>
              <a:t>Z</a:t>
            </a:r>
            <a:r>
              <a:rPr lang="es-CO" altLang="es-CO" sz="1600" baseline="-25000" dirty="0" err="1">
                <a:latin typeface="+mn-lt"/>
              </a:rPr>
              <a:t>mi</a:t>
            </a:r>
            <a:r>
              <a:rPr lang="es-CO" altLang="es-CO" sz="1600" dirty="0">
                <a:latin typeface="+mn-lt"/>
              </a:rPr>
              <a:t> * </a:t>
            </a:r>
            <a:r>
              <a:rPr lang="es-CO" altLang="es-CO" sz="1600" dirty="0" err="1">
                <a:latin typeface="+mn-lt"/>
              </a:rPr>
              <a:t>PRef.ieom</a:t>
            </a:r>
            <a:r>
              <a:rPr lang="es-CO" altLang="es-CO" sz="1600" dirty="0">
                <a:latin typeface="+mn-lt"/>
              </a:rPr>
              <a:t>),</a:t>
            </a:r>
          </a:p>
          <a:p>
            <a:pPr eaLnBrk="1" hangingPunct="1">
              <a:spcBef>
                <a:spcPct val="0"/>
              </a:spcBef>
              <a:buFontTx/>
              <a:buNone/>
            </a:pPr>
            <a:endParaRPr lang="es-CO" altLang="es-CO" sz="1600" dirty="0">
              <a:latin typeface="+mn-lt"/>
            </a:endParaRPr>
          </a:p>
          <a:p>
            <a:pPr eaLnBrk="1" hangingPunct="1">
              <a:spcBef>
                <a:spcPct val="0"/>
              </a:spcBef>
              <a:buFontTx/>
              <a:buNone/>
            </a:pPr>
            <a:r>
              <a:rPr lang="es-CO" altLang="es-CO" sz="1600" dirty="0">
                <a:latin typeface="+mn-lt"/>
              </a:rPr>
              <a:t>teniendo que: </a:t>
            </a:r>
            <a:r>
              <a:rPr lang="es-CO" altLang="es-CO" sz="1600" dirty="0" err="1">
                <a:latin typeface="+mn-lt"/>
              </a:rPr>
              <a:t>Y</a:t>
            </a:r>
            <a:r>
              <a:rPr lang="es-CO" altLang="es-CO" sz="1600" baseline="-25000" dirty="0" err="1">
                <a:latin typeface="+mn-lt"/>
              </a:rPr>
              <a:t>mi</a:t>
            </a:r>
            <a:r>
              <a:rPr lang="es-CO" altLang="es-CO" sz="1600" baseline="-25000" dirty="0">
                <a:latin typeface="+mn-lt"/>
              </a:rPr>
              <a:t> </a:t>
            </a:r>
            <a:r>
              <a:rPr lang="es-CO" altLang="es-CO" sz="1600" dirty="0">
                <a:latin typeface="+mn-lt"/>
              </a:rPr>
              <a:t>+ </a:t>
            </a:r>
            <a:r>
              <a:rPr lang="es-CO" altLang="es-CO" sz="1600" dirty="0" err="1">
                <a:latin typeface="+mn-lt"/>
              </a:rPr>
              <a:t>Z</a:t>
            </a:r>
            <a:r>
              <a:rPr lang="es-CO" altLang="es-CO" sz="1600" baseline="-25000" dirty="0" err="1">
                <a:latin typeface="+mn-lt"/>
              </a:rPr>
              <a:t>mi</a:t>
            </a:r>
            <a:r>
              <a:rPr lang="es-CO" altLang="es-CO" sz="1600" dirty="0">
                <a:latin typeface="+mn-lt"/>
              </a:rPr>
              <a:t> = 100%</a:t>
            </a:r>
            <a:r>
              <a:rPr lang="en-US" altLang="es-CO" sz="1600" b="1" dirty="0">
                <a:latin typeface="+mn-lt"/>
              </a:rPr>
              <a:t> </a:t>
            </a:r>
            <a:endParaRPr lang="es-CO" altLang="es-CO" sz="1600" dirty="0">
              <a:latin typeface="+mn-lt"/>
            </a:endParaRPr>
          </a:p>
        </p:txBody>
      </p:sp>
      <mc:AlternateContent xmlns:mc="http://schemas.openxmlformats.org/markup-compatibility/2006">
        <mc:Choice xmlns:a14="http://schemas.microsoft.com/office/drawing/2010/main" Requires="a14">
          <p:sp>
            <p:nvSpPr>
              <p:cNvPr id="5" name="Rectángulo 4"/>
              <p:cNvSpPr/>
              <p:nvPr/>
            </p:nvSpPr>
            <p:spPr>
              <a:xfrm>
                <a:off x="-612576" y="5422190"/>
                <a:ext cx="6940702" cy="50501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CO" sz="1400" i="1">
                          <a:latin typeface="Cambria Math" panose="02040503050406030204" pitchFamily="18" charset="0"/>
                        </a:rPr>
                        <m:t>𝑃𝑟𝑒𝑓</m:t>
                      </m:r>
                      <m:r>
                        <a:rPr lang="es-CO" sz="1400" i="1">
                          <a:latin typeface="Cambria Math" panose="02040503050406030204" pitchFamily="18" charset="0"/>
                        </a:rPr>
                        <m:t>.</m:t>
                      </m:r>
                      <m:r>
                        <a:rPr lang="es-CO" sz="1400" i="1">
                          <a:latin typeface="Cambria Math" panose="02040503050406030204" pitchFamily="18" charset="0"/>
                        </a:rPr>
                        <m:t>𝑖𝑒𝑜𝑚</m:t>
                      </m:r>
                      <m:r>
                        <a:rPr lang="es-CO" sz="1400" i="1">
                          <a:latin typeface="Cambria Math" panose="02040503050406030204" pitchFamily="18" charset="0"/>
                        </a:rPr>
                        <m:t>=59.866=</m:t>
                      </m:r>
                      <m:f>
                        <m:fPr>
                          <m:ctrlPr>
                            <a:rPr lang="es-CO" sz="1400" i="1">
                              <a:latin typeface="Cambria Math" panose="02040503050406030204" pitchFamily="18" charset="0"/>
                            </a:rPr>
                          </m:ctrlPr>
                        </m:fPr>
                        <m:num>
                          <m:r>
                            <a:rPr lang="es-CO" sz="1400" i="1">
                              <a:latin typeface="Cambria Math" panose="02040503050406030204" pitchFamily="18" charset="0"/>
                            </a:rPr>
                            <m:t>130.000∗60.064+1.040.000∗59.841</m:t>
                          </m:r>
                        </m:num>
                        <m:den>
                          <m:r>
                            <a:rPr lang="es-CO" sz="1400" i="1">
                              <a:latin typeface="Cambria Math" panose="02040503050406030204" pitchFamily="18" charset="0"/>
                            </a:rPr>
                            <m:t>130.000+1.040.000</m:t>
                          </m:r>
                        </m:den>
                      </m:f>
                    </m:oMath>
                  </m:oMathPara>
                </a14:m>
                <a:endParaRPr lang="es-CO" sz="1400" dirty="0"/>
              </a:p>
            </p:txBody>
          </p:sp>
        </mc:Choice>
        <mc:Fallback>
          <p:sp>
            <p:nvSpPr>
              <p:cNvPr id="5" name="Rectángulo 4"/>
              <p:cNvSpPr>
                <a:spLocks noRot="1" noChangeAspect="1" noMove="1" noResize="1" noEditPoints="1" noAdjustHandles="1" noChangeArrowheads="1" noChangeShapeType="1" noTextEdit="1"/>
              </p:cNvSpPr>
              <p:nvPr/>
            </p:nvSpPr>
            <p:spPr>
              <a:xfrm>
                <a:off x="-612576" y="5422190"/>
                <a:ext cx="6940702" cy="505010"/>
              </a:xfrm>
              <a:prstGeom prst="rect">
                <a:avLst/>
              </a:prstGeom>
              <a:blipFill>
                <a:blip r:embed="rId3"/>
                <a:stretch>
                  <a:fillRect b="-120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8" name="CuadroTexto 6">
                <a:extLst>
                  <a:ext uri="{FF2B5EF4-FFF2-40B4-BE49-F238E27FC236}">
                    <a16:creationId xmlns:a16="http://schemas.microsoft.com/office/drawing/2014/main" id="{8D65DA5A-4056-4729-A03B-664C7AA0F323}"/>
                  </a:ext>
                </a:extLst>
              </p:cNvPr>
              <p:cNvSpPr txBox="1"/>
              <p:nvPr/>
            </p:nvSpPr>
            <p:spPr>
              <a:xfrm>
                <a:off x="467544" y="6237312"/>
                <a:ext cx="3470245" cy="39093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CO" sz="1400" b="0" i="1">
                          <a:latin typeface="Cambria Math" panose="02040503050406030204" pitchFamily="18" charset="0"/>
                        </a:rPr>
                        <m:t>𝑃𝑃𝑃𝑖</m:t>
                      </m:r>
                      <m:r>
                        <a:rPr lang="es-CO" sz="1400" b="0" i="1">
                          <a:latin typeface="Cambria Math" panose="02040503050406030204" pitchFamily="18" charset="0"/>
                        </a:rPr>
                        <m:t>=68.137=37,61%∗81.858+62</m:t>
                      </m:r>
                      <m:r>
                        <a:rPr lang="es-CO" sz="1400" b="0" i="1">
                          <a:solidFill>
                            <a:schemeClr val="tx1"/>
                          </a:solidFill>
                          <a:effectLst/>
                          <a:latin typeface="Cambria Math" panose="02040503050406030204" pitchFamily="18" charset="0"/>
                        </a:rPr>
                        <m:t>,39%∗59.866</m:t>
                      </m:r>
                    </m:oMath>
                  </m:oMathPara>
                </a14:m>
                <a:endParaRPr lang="es-CO" sz="1400"/>
              </a:p>
            </p:txBody>
          </p:sp>
        </mc:Choice>
        <mc:Fallback>
          <p:sp>
            <p:nvSpPr>
              <p:cNvPr id="8" name="CuadroTexto 6">
                <a:extLst>
                  <a:ext uri="{FF2B5EF4-FFF2-40B4-BE49-F238E27FC236}">
                    <a16:creationId xmlns:a16="http://schemas.microsoft.com/office/drawing/2014/main" id="{8D65DA5A-4056-4729-A03B-664C7AA0F323}"/>
                  </a:ext>
                </a:extLst>
              </p:cNvPr>
              <p:cNvSpPr txBox="1">
                <a:spLocks noRot="1" noChangeAspect="1" noMove="1" noResize="1" noEditPoints="1" noAdjustHandles="1" noChangeArrowheads="1" noChangeShapeType="1" noTextEdit="1"/>
              </p:cNvSpPr>
              <p:nvPr/>
            </p:nvSpPr>
            <p:spPr>
              <a:xfrm>
                <a:off x="467544" y="6237312"/>
                <a:ext cx="3470245" cy="390930"/>
              </a:xfrm>
              <a:prstGeom prst="rect">
                <a:avLst/>
              </a:prstGeom>
              <a:blipFill>
                <a:blip r:embed="rId4"/>
                <a:stretch>
                  <a:fillRect l="-1933" r="-21617"/>
                </a:stretch>
              </a:blipFill>
            </p:spPr>
            <p:txBody>
              <a:bodyPr/>
              <a:lstStyle/>
              <a:p>
                <a:r>
                  <a:rPr lang="es-CO">
                    <a:noFill/>
                  </a:rPr>
                  <a:t> </a:t>
                </a:r>
              </a:p>
            </p:txBody>
          </p:sp>
        </mc:Fallback>
      </mc:AlternateContent>
      <p:graphicFrame>
        <p:nvGraphicFramePr>
          <p:cNvPr id="9" name="Objeto 8"/>
          <p:cNvGraphicFramePr>
            <a:graphicFrameLocks noChangeAspect="1"/>
          </p:cNvGraphicFramePr>
          <p:nvPr>
            <p:extLst>
              <p:ext uri="{D42A27DB-BD31-4B8C-83A1-F6EECF244321}">
                <p14:modId xmlns:p14="http://schemas.microsoft.com/office/powerpoint/2010/main" val="380551705"/>
              </p:ext>
            </p:extLst>
          </p:nvPr>
        </p:nvGraphicFramePr>
        <p:xfrm>
          <a:off x="1233488" y="908720"/>
          <a:ext cx="6677025" cy="2895600"/>
        </p:xfrm>
        <a:graphic>
          <a:graphicData uri="http://schemas.openxmlformats.org/presentationml/2006/ole">
            <mc:AlternateContent xmlns:mc="http://schemas.openxmlformats.org/markup-compatibility/2006">
              <mc:Choice xmlns:v="urn:schemas-microsoft-com:vml" Requires="v">
                <p:oleObj spid="_x0000_s14382" name="Worksheet" r:id="rId5" imgW="6676985" imgH="2895489" progId="Excel.Sheet.12">
                  <p:embed/>
                </p:oleObj>
              </mc:Choice>
              <mc:Fallback>
                <p:oleObj name="Worksheet" r:id="rId5" imgW="6676985" imgH="2895489" progId="Excel.Sheet.12">
                  <p:embed/>
                  <p:pic>
                    <p:nvPicPr>
                      <p:cNvPr id="0" name=""/>
                      <p:cNvPicPr/>
                      <p:nvPr/>
                    </p:nvPicPr>
                    <p:blipFill>
                      <a:blip r:embed="rId6"/>
                      <a:stretch>
                        <a:fillRect/>
                      </a:stretch>
                    </p:blipFill>
                    <p:spPr>
                      <a:xfrm>
                        <a:off x="1233488" y="908720"/>
                        <a:ext cx="6677025" cy="2895600"/>
                      </a:xfrm>
                      <a:prstGeom prst="rect">
                        <a:avLst/>
                      </a:prstGeom>
                    </p:spPr>
                  </p:pic>
                </p:oleObj>
              </mc:Fallback>
            </mc:AlternateContent>
          </a:graphicData>
        </a:graphic>
      </p:graphicFrame>
    </p:spTree>
    <p:extLst>
      <p:ext uri="{BB962C8B-B14F-4D97-AF65-F5344CB8AC3E}">
        <p14:creationId xmlns:p14="http://schemas.microsoft.com/office/powerpoint/2010/main" val="77754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C2. Calcular el precio del azúcar blanco de exportación</a:t>
            </a:r>
            <a:endParaRPr lang="es-CO" sz="2400" dirty="0">
              <a:solidFill>
                <a:schemeClr val="accent3">
                  <a:lumMod val="50000"/>
                </a:schemeClr>
              </a:solidFill>
              <a:latin typeface="Arial" charset="0"/>
              <a:cs typeface="Arial"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2699524218"/>
              </p:ext>
            </p:extLst>
          </p:nvPr>
        </p:nvGraphicFramePr>
        <p:xfrm>
          <a:off x="1012916" y="1916832"/>
          <a:ext cx="7087476" cy="2736304"/>
        </p:xfrm>
        <a:graphic>
          <a:graphicData uri="http://schemas.openxmlformats.org/presentationml/2006/ole">
            <mc:AlternateContent xmlns:mc="http://schemas.openxmlformats.org/markup-compatibility/2006">
              <mc:Choice xmlns:v="urn:schemas-microsoft-com:vml" Requires="v">
                <p:oleObj spid="_x0000_s15404" name="Worksheet" r:id="rId3" imgW="4514825" imgH="1743234" progId="Excel.Sheet.12">
                  <p:embed/>
                </p:oleObj>
              </mc:Choice>
              <mc:Fallback>
                <p:oleObj name="Worksheet" r:id="rId3" imgW="4514825" imgH="1743234" progId="Excel.Sheet.12">
                  <p:embed/>
                  <p:pic>
                    <p:nvPicPr>
                      <p:cNvPr id="0" name=""/>
                      <p:cNvPicPr/>
                      <p:nvPr/>
                    </p:nvPicPr>
                    <p:blipFill>
                      <a:blip r:embed="rId4"/>
                      <a:stretch>
                        <a:fillRect/>
                      </a:stretch>
                    </p:blipFill>
                    <p:spPr>
                      <a:xfrm>
                        <a:off x="1012916" y="1916832"/>
                        <a:ext cx="7087476" cy="2736304"/>
                      </a:xfrm>
                      <a:prstGeom prst="rect">
                        <a:avLst/>
                      </a:prstGeom>
                    </p:spPr>
                  </p:pic>
                </p:oleObj>
              </mc:Fallback>
            </mc:AlternateContent>
          </a:graphicData>
        </a:graphic>
      </p:graphicFrame>
    </p:spTree>
    <p:extLst>
      <p:ext uri="{BB962C8B-B14F-4D97-AF65-F5344CB8AC3E}">
        <p14:creationId xmlns:p14="http://schemas.microsoft.com/office/powerpoint/2010/main" val="4210878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C3. Calcular EST (</a:t>
            </a:r>
            <a:r>
              <a:rPr lang="es-CO" sz="2400" b="1" dirty="0" err="1">
                <a:solidFill>
                  <a:schemeClr val="accent3">
                    <a:lumMod val="50000"/>
                  </a:schemeClr>
                </a:solidFill>
              </a:rPr>
              <a:t>om</a:t>
            </a:r>
            <a:r>
              <a:rPr lang="es-CO" sz="2400" b="1" dirty="0">
                <a:solidFill>
                  <a:schemeClr val="accent3">
                    <a:lumMod val="50000"/>
                  </a:schemeClr>
                </a:solidFill>
              </a:rPr>
              <a:t> y </a:t>
            </a:r>
            <a:r>
              <a:rPr lang="es-CO" sz="2400" b="1" dirty="0" err="1">
                <a:solidFill>
                  <a:schemeClr val="accent3">
                    <a:lumMod val="50000"/>
                  </a:schemeClr>
                </a:solidFill>
              </a:rPr>
              <a:t>nt</a:t>
            </a:r>
            <a:r>
              <a:rPr lang="es-CO" sz="2400" b="1" dirty="0">
                <a:solidFill>
                  <a:schemeClr val="accent3">
                    <a:lumMod val="50000"/>
                  </a:schemeClr>
                </a:solidFill>
              </a:rPr>
              <a:t>)</a:t>
            </a:r>
            <a:endParaRPr lang="es-CO" sz="2400" dirty="0">
              <a:solidFill>
                <a:schemeClr val="accent3">
                  <a:lumMod val="50000"/>
                </a:schemeClr>
              </a:solidFill>
              <a:latin typeface="Arial" charset="0"/>
              <a:cs typeface="Arial" charset="0"/>
            </a:endParaRPr>
          </a:p>
        </p:txBody>
      </p:sp>
      <mc:AlternateContent xmlns:mc="http://schemas.openxmlformats.org/markup-compatibility/2006">
        <mc:Choice xmlns:a14="http://schemas.microsoft.com/office/drawing/2010/main" Requires="a14">
          <p:sp>
            <p:nvSpPr>
              <p:cNvPr id="8" name="Rectángulo 7"/>
              <p:cNvSpPr/>
              <p:nvPr/>
            </p:nvSpPr>
            <p:spPr>
              <a:xfrm>
                <a:off x="1043608" y="1628800"/>
                <a:ext cx="7488832" cy="1499641"/>
              </a:xfrm>
              <a:prstGeom prst="rect">
                <a:avLst/>
              </a:prstGeom>
            </p:spPr>
            <p:txBody>
              <a:bodyPr wrap="square">
                <a:spAutoFit/>
              </a:bodyPr>
              <a:lstStyle/>
              <a:p>
                <a:pPr algn="just"/>
                <a14:m>
                  <m:oMath xmlns:m="http://schemas.openxmlformats.org/officeDocument/2006/math">
                    <m:sSub>
                      <m:sSubPr>
                        <m:ctrlPr>
                          <a:rPr lang="es-CO" i="1">
                            <a:latin typeface="Cambria Math" panose="020405030504060302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𝐸𝑆𝑇𝑛𝑡</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𝑎𝑛𝑡𝑒𝑠</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𝑎𝑗𝑢𝑠𝑡𝑒</m:t>
                        </m:r>
                      </m:sub>
                    </m:sSub>
                  </m:oMath>
                </a14:m>
                <a:r>
                  <a:rPr lang="es-CO" dirty="0">
                    <a:effectLst/>
                    <a:latin typeface="Calibri" panose="020F0502020204030204" pitchFamily="34" charset="0"/>
                    <a:ea typeface="Times New Roman" panose="02020603050405020304" pitchFamily="18" charset="0"/>
                    <a:cs typeface="Times New Roman" panose="02020603050405020304" pitchFamily="18" charset="0"/>
                  </a:rPr>
                  <a:t>: Resultado de las operaciones de estabilización para el Mercado Nacional Tradicional, calculado con el indicador de precios de dicho mercado sin el factor de ajuste. Corresponde a la diferencia entre el indicador de precios antes de ajuste del Mercado Nacional Tradicional y el ponderado de los precios de referencia PPP de un productor</a:t>
                </a:r>
                <a:r>
                  <a:rPr lang="es-CO" i="1" dirty="0">
                    <a:effectLst/>
                    <a:latin typeface="Calibri" panose="020F0502020204030204" pitchFamily="34" charset="0"/>
                    <a:ea typeface="Times New Roman" panose="02020603050405020304" pitchFamily="18" charset="0"/>
                    <a:cs typeface="Times New Roman" panose="02020603050405020304" pitchFamily="18" charset="0"/>
                  </a:rPr>
                  <a:t> i</a:t>
                </a:r>
                <a:endParaRPr lang="es-CO" dirty="0"/>
              </a:p>
            </p:txBody>
          </p:sp>
        </mc:Choice>
        <mc:Fallback>
          <p:sp>
            <p:nvSpPr>
              <p:cNvPr id="8" name="Rectángulo 7"/>
              <p:cNvSpPr>
                <a:spLocks noRot="1" noChangeAspect="1" noMove="1" noResize="1" noEditPoints="1" noAdjustHandles="1" noChangeArrowheads="1" noChangeShapeType="1" noTextEdit="1"/>
              </p:cNvSpPr>
              <p:nvPr/>
            </p:nvSpPr>
            <p:spPr>
              <a:xfrm>
                <a:off x="1043608" y="1628800"/>
                <a:ext cx="7488832" cy="1499641"/>
              </a:xfrm>
              <a:prstGeom prst="rect">
                <a:avLst/>
              </a:prstGeom>
              <a:blipFill>
                <a:blip r:embed="rId2"/>
                <a:stretch>
                  <a:fillRect l="-651" t="-1626" r="-651" b="-569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1043608" y="3329697"/>
                <a:ext cx="7488832" cy="1754326"/>
              </a:xfrm>
              <a:prstGeom prst="rect">
                <a:avLst/>
              </a:prstGeom>
            </p:spPr>
            <p:txBody>
              <a:bodyPr wrap="square">
                <a:spAutoFit/>
              </a:bodyPr>
              <a:lstStyle/>
              <a:p>
                <a:pPr algn="just"/>
                <a14:m>
                  <m:oMath xmlns:m="http://schemas.openxmlformats.org/officeDocument/2006/math">
                    <m:sSub>
                      <m:sSubPr>
                        <m:ctrlPr>
                          <a:rPr lang="es-CO" sz="1600" i="1">
                            <a:latin typeface="Cambria Math" panose="02040503050406030204" pitchFamily="18" charset="0"/>
                          </a:rPr>
                        </m:ctrlPr>
                      </m:sSubPr>
                      <m:e>
                        <m:r>
                          <a:rPr lang="es-CO" sz="1600" i="1">
                            <a:effectLst/>
                            <a:latin typeface="Cambria Math" panose="02040503050406030204" pitchFamily="18" charset="0"/>
                            <a:ea typeface="Times New Roman" panose="02020603050405020304" pitchFamily="18" charset="0"/>
                            <a:cs typeface="Times New Roman" panose="02020603050405020304" pitchFamily="18" charset="0"/>
                          </a:rPr>
                          <m:t>𝐸𝑆𝑇𝑜𝑚</m:t>
                        </m:r>
                      </m:e>
                      <m:sub>
                        <m:r>
                          <a:rPr lang="es-CO" sz="1600" i="1">
                            <a:effectLst/>
                            <a:latin typeface="Cambria Math" panose="02040503050406030204" pitchFamily="18" charset="0"/>
                            <a:ea typeface="Times New Roman" panose="02020603050405020304" pitchFamily="18" charset="0"/>
                            <a:cs typeface="Times New Roman" panose="02020603050405020304" pitchFamily="18" charset="0"/>
                          </a:rPr>
                          <m:t>𝑎𝑛𝑡𝑒𝑠</m:t>
                        </m:r>
                        <m:r>
                          <a:rPr lang="es-CO"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6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CO"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600" i="1">
                            <a:effectLst/>
                            <a:latin typeface="Cambria Math" panose="02040503050406030204" pitchFamily="18" charset="0"/>
                            <a:ea typeface="Times New Roman" panose="02020603050405020304" pitchFamily="18" charset="0"/>
                            <a:cs typeface="Times New Roman" panose="02020603050405020304" pitchFamily="18" charset="0"/>
                          </a:rPr>
                          <m:t>𝑎𝑗𝑢𝑠𝑡𝑒</m:t>
                        </m:r>
                      </m:sub>
                    </m:sSub>
                  </m:oMath>
                </a14:m>
                <a:r>
                  <a:rPr lang="es-CO" dirty="0">
                    <a:effectLst/>
                    <a:latin typeface="Calibri" panose="020F0502020204030204" pitchFamily="34" charset="0"/>
                    <a:ea typeface="Times New Roman" panose="02020603050405020304" pitchFamily="18" charset="0"/>
                    <a:cs typeface="Times New Roman" panose="02020603050405020304" pitchFamily="18" charset="0"/>
                  </a:rPr>
                  <a:t>,: Resultado de las operaciones de estabilización para los otros mercados, calculado con el indicador de precios del Mercado Nacional Tradicional sin el factor de ajuste. Corresponde a la diferencia entre el indicador de precios antes de ajuste de los otros mercados y el ponderado de los precios de referencia </a:t>
                </a:r>
                <a:r>
                  <a:rPr lang="es-CO" i="1" dirty="0">
                    <a:effectLst/>
                    <a:latin typeface="Calibri" panose="020F0502020204030204" pitchFamily="34" charset="0"/>
                    <a:ea typeface="Times New Roman" panose="02020603050405020304" pitchFamily="18" charset="0"/>
                    <a:cs typeface="Times New Roman" panose="02020603050405020304" pitchFamily="18" charset="0"/>
                  </a:rPr>
                  <a:t>PPP</a:t>
                </a:r>
                <a:r>
                  <a:rPr lang="es-CO" dirty="0">
                    <a:effectLst/>
                    <a:latin typeface="Calibri" panose="020F0502020204030204" pitchFamily="34" charset="0"/>
                    <a:ea typeface="Times New Roman" panose="02020603050405020304" pitchFamily="18" charset="0"/>
                    <a:cs typeface="Times New Roman" panose="02020603050405020304" pitchFamily="18" charset="0"/>
                  </a:rPr>
                  <a:t> del mismo productor utilizado para establecer el ingreso del Mercado Nacional Tradicional</a:t>
                </a:r>
                <a:endParaRPr lang="es-CO" dirty="0"/>
              </a:p>
            </p:txBody>
          </p:sp>
        </mc:Choice>
        <mc:Fallback>
          <p:sp>
            <p:nvSpPr>
              <p:cNvPr id="10" name="Rectángulo 9"/>
              <p:cNvSpPr>
                <a:spLocks noRot="1" noChangeAspect="1" noMove="1" noResize="1" noEditPoints="1" noAdjustHandles="1" noChangeArrowheads="1" noChangeShapeType="1" noTextEdit="1"/>
              </p:cNvSpPr>
              <p:nvPr/>
            </p:nvSpPr>
            <p:spPr>
              <a:xfrm>
                <a:off x="1043608" y="3329697"/>
                <a:ext cx="7488832" cy="1754326"/>
              </a:xfrm>
              <a:prstGeom prst="rect">
                <a:avLst/>
              </a:prstGeom>
              <a:blipFill>
                <a:blip r:embed="rId3"/>
                <a:stretch>
                  <a:fillRect l="-651" t="-2083" r="-651" b="-4514"/>
                </a:stretch>
              </a:blipFill>
            </p:spPr>
            <p:txBody>
              <a:bodyPr/>
              <a:lstStyle/>
              <a:p>
                <a:r>
                  <a:rPr lang="es-CO">
                    <a:noFill/>
                  </a:rPr>
                  <a:t> </a:t>
                </a:r>
              </a:p>
            </p:txBody>
          </p:sp>
        </mc:Fallback>
      </mc:AlternateContent>
    </p:spTree>
    <p:extLst>
      <p:ext uri="{BB962C8B-B14F-4D97-AF65-F5344CB8AC3E}">
        <p14:creationId xmlns:p14="http://schemas.microsoft.com/office/powerpoint/2010/main" val="252795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C3. Calcular EST (</a:t>
            </a:r>
            <a:r>
              <a:rPr lang="es-CO" sz="2400" b="1" dirty="0" err="1">
                <a:solidFill>
                  <a:schemeClr val="accent3">
                    <a:lumMod val="50000"/>
                  </a:schemeClr>
                </a:solidFill>
              </a:rPr>
              <a:t>om</a:t>
            </a:r>
            <a:r>
              <a:rPr lang="es-CO" sz="2400" b="1" dirty="0">
                <a:solidFill>
                  <a:schemeClr val="accent3">
                    <a:lumMod val="50000"/>
                  </a:schemeClr>
                </a:solidFill>
              </a:rPr>
              <a:t> y </a:t>
            </a:r>
            <a:r>
              <a:rPr lang="es-CO" sz="2400" b="1" dirty="0" err="1">
                <a:solidFill>
                  <a:schemeClr val="accent3">
                    <a:lumMod val="50000"/>
                  </a:schemeClr>
                </a:solidFill>
              </a:rPr>
              <a:t>nt</a:t>
            </a:r>
            <a:r>
              <a:rPr lang="es-CO" sz="2400" b="1" dirty="0">
                <a:solidFill>
                  <a:schemeClr val="accent3">
                    <a:lumMod val="50000"/>
                  </a:schemeClr>
                </a:solidFill>
              </a:rPr>
              <a:t>)</a:t>
            </a:r>
            <a:endParaRPr lang="es-CO" sz="2400" dirty="0">
              <a:solidFill>
                <a:schemeClr val="accent3">
                  <a:lumMod val="50000"/>
                </a:schemeClr>
              </a:solidFill>
              <a:latin typeface="Arial" charset="0"/>
              <a:cs typeface="Arial" charset="0"/>
            </a:endParaRPr>
          </a:p>
        </p:txBody>
      </p:sp>
      <mc:AlternateContent xmlns:mc="http://schemas.openxmlformats.org/markup-compatibility/2006">
        <mc:Choice xmlns:a14="http://schemas.microsoft.com/office/drawing/2010/main" Requires="a14">
          <p:sp>
            <p:nvSpPr>
              <p:cNvPr id="8" name="CuadroTexto 3">
                <a:extLst>
                  <a:ext uri="{FF2B5EF4-FFF2-40B4-BE49-F238E27FC236}">
                    <a16:creationId xmlns:a16="http://schemas.microsoft.com/office/drawing/2014/main" id="{3BCF1B5D-30C9-47A6-B99F-740CB316A47A}"/>
                  </a:ext>
                </a:extLst>
              </p:cNvPr>
              <p:cNvSpPr txBox="1"/>
              <p:nvPr/>
            </p:nvSpPr>
            <p:spPr>
              <a:xfrm>
                <a:off x="2354526" y="5073749"/>
                <a:ext cx="4302268" cy="24622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14:m>
                  <m:oMath xmlns:m="http://schemas.openxmlformats.org/officeDocument/2006/math">
                    <m:r>
                      <a:rPr lang="es-CO" sz="1600" b="0" i="1">
                        <a:latin typeface="Cambria Math" panose="02040503050406030204" pitchFamily="18" charset="0"/>
                      </a:rPr>
                      <m:t>𝐸𝑠𝑡𝑛𝑡</m:t>
                    </m:r>
                    <m:r>
                      <a:rPr lang="es-CO" sz="1600" b="0" i="1">
                        <a:latin typeface="Cambria Math" panose="02040503050406030204" pitchFamily="18" charset="0"/>
                      </a:rPr>
                      <m:t>=</m:t>
                    </m:r>
                    <m:r>
                      <a:rPr lang="es-CO" sz="1600" b="0" i="1">
                        <a:latin typeface="Cambria Math" panose="02040503050406030204" pitchFamily="18" charset="0"/>
                      </a:rPr>
                      <m:t>𝑃𝑀𝑛𝑡</m:t>
                    </m:r>
                    <m:r>
                      <a:rPr lang="es-CO" sz="1600" b="0" i="1">
                        <a:latin typeface="Cambria Math" panose="02040503050406030204" pitchFamily="18" charset="0"/>
                      </a:rPr>
                      <m:t> −</m:t>
                    </m:r>
                    <m:r>
                      <a:rPr lang="es-CO" sz="1600" b="0" i="1">
                        <a:latin typeface="Cambria Math" panose="02040503050406030204" pitchFamily="18" charset="0"/>
                      </a:rPr>
                      <m:t>𝑃𝑃𝑃𝑖</m:t>
                    </m:r>
                    <m:r>
                      <a:rPr lang="es-CO" sz="1600" b="0" i="1">
                        <a:latin typeface="Cambria Math" panose="02040503050406030204" pitchFamily="18" charset="0"/>
                      </a:rPr>
                      <m:t>=</m:t>
                    </m:r>
                  </m:oMath>
                </a14:m>
                <a:r>
                  <a:rPr lang="es-CO" sz="1600" dirty="0"/>
                  <a:t> </a:t>
                </a:r>
                <a:r>
                  <a:rPr lang="es-CO" sz="1600" dirty="0">
                    <a:solidFill>
                      <a:schemeClr val="tx1"/>
                    </a:solidFill>
                    <a:effectLst/>
                  </a:rPr>
                  <a:t>81.669 -6</a:t>
                </a:r>
                <a:r>
                  <a:rPr lang="es-CO" sz="1600" dirty="0"/>
                  <a:t>8.137 =</a:t>
                </a:r>
                <a:r>
                  <a:rPr lang="es-CO" sz="1600" baseline="0" dirty="0"/>
                  <a:t> 13.532</a:t>
                </a:r>
                <a:endParaRPr lang="es-CO" sz="1600" dirty="0"/>
              </a:p>
            </p:txBody>
          </p:sp>
        </mc:Choice>
        <mc:Fallback>
          <p:sp>
            <p:nvSpPr>
              <p:cNvPr id="8" name="CuadroTexto 3">
                <a:extLst>
                  <a:ext uri="{FF2B5EF4-FFF2-40B4-BE49-F238E27FC236}">
                    <a16:creationId xmlns:a16="http://schemas.microsoft.com/office/drawing/2014/main" id="{3BCF1B5D-30C9-47A6-B99F-740CB316A47A}"/>
                  </a:ext>
                </a:extLst>
              </p:cNvPr>
              <p:cNvSpPr txBox="1">
                <a:spLocks noRot="1" noChangeAspect="1" noMove="1" noResize="1" noEditPoints="1" noAdjustHandles="1" noChangeArrowheads="1" noChangeShapeType="1" noTextEdit="1"/>
              </p:cNvSpPr>
              <p:nvPr/>
            </p:nvSpPr>
            <p:spPr>
              <a:xfrm>
                <a:off x="2354526" y="5073749"/>
                <a:ext cx="4302268" cy="246221"/>
              </a:xfrm>
              <a:prstGeom prst="rect">
                <a:avLst/>
              </a:prstGeom>
              <a:blipFill>
                <a:blip r:embed="rId3"/>
                <a:stretch>
                  <a:fillRect l="-1558" t="-24390" r="-1983" b="-48780"/>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0" name="CuadroTexto 4">
                <a:extLst>
                  <a:ext uri="{FF2B5EF4-FFF2-40B4-BE49-F238E27FC236}">
                    <a16:creationId xmlns:a16="http://schemas.microsoft.com/office/drawing/2014/main" id="{2AEE07B0-BCDC-457C-A1CD-805EAF55B40B}"/>
                  </a:ext>
                </a:extLst>
              </p:cNvPr>
              <p:cNvSpPr txBox="1"/>
              <p:nvPr/>
            </p:nvSpPr>
            <p:spPr>
              <a:xfrm>
                <a:off x="2383101" y="5445224"/>
                <a:ext cx="4421147" cy="24622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14:m>
                  <m:oMath xmlns:m="http://schemas.openxmlformats.org/officeDocument/2006/math">
                    <m:r>
                      <a:rPr lang="es-CO" sz="1600" b="0" i="1">
                        <a:latin typeface="Cambria Math" panose="02040503050406030204" pitchFamily="18" charset="0"/>
                      </a:rPr>
                      <m:t>𝐸𝑠𝑡𝑜𝑚</m:t>
                    </m:r>
                    <m:r>
                      <a:rPr lang="es-CO" sz="1600" b="0" i="1">
                        <a:latin typeface="Cambria Math" panose="02040503050406030204" pitchFamily="18" charset="0"/>
                      </a:rPr>
                      <m:t>=</m:t>
                    </m:r>
                    <m:r>
                      <a:rPr lang="es-CO" sz="1600" b="0" i="1">
                        <a:solidFill>
                          <a:schemeClr val="tx1"/>
                        </a:solidFill>
                        <a:effectLst/>
                        <a:latin typeface="Cambria Math" panose="02040503050406030204" pitchFamily="18" charset="0"/>
                      </a:rPr>
                      <m:t>𝑃𝑀𝑜𝑚</m:t>
                    </m:r>
                    <m:r>
                      <a:rPr lang="es-CO" sz="1600" b="0" i="1">
                        <a:solidFill>
                          <a:schemeClr val="tx1"/>
                        </a:solidFill>
                        <a:effectLst/>
                        <a:latin typeface="Cambria Math" panose="02040503050406030204" pitchFamily="18" charset="0"/>
                      </a:rPr>
                      <m:t>−</m:t>
                    </m:r>
                    <m:r>
                      <a:rPr lang="es-CO" sz="1600" b="0" i="1">
                        <a:latin typeface="Cambria Math" panose="02040503050406030204" pitchFamily="18" charset="0"/>
                      </a:rPr>
                      <m:t>𝑃𝑃𝑃𝑖</m:t>
                    </m:r>
                    <m:r>
                      <a:rPr lang="es-CO" sz="1600" b="0" i="1">
                        <a:latin typeface="Cambria Math" panose="02040503050406030204" pitchFamily="18" charset="0"/>
                      </a:rPr>
                      <m:t> =</m:t>
                    </m:r>
                  </m:oMath>
                </a14:m>
                <a:r>
                  <a:rPr lang="es-CO" sz="1600"/>
                  <a:t> 59.739 - </a:t>
                </a:r>
                <a:r>
                  <a:rPr lang="es-CO" sz="1600">
                    <a:solidFill>
                      <a:schemeClr val="tx1"/>
                    </a:solidFill>
                    <a:effectLst/>
                  </a:rPr>
                  <a:t>68.137</a:t>
                </a:r>
                <a:r>
                  <a:rPr lang="es-CO" sz="1600"/>
                  <a:t>=</a:t>
                </a:r>
                <a:r>
                  <a:rPr lang="es-CO" sz="1600" baseline="0"/>
                  <a:t> -8.398</a:t>
                </a:r>
                <a:endParaRPr lang="es-CO" sz="1600"/>
              </a:p>
            </p:txBody>
          </p:sp>
        </mc:Choice>
        <mc:Fallback>
          <p:sp>
            <p:nvSpPr>
              <p:cNvPr id="10" name="CuadroTexto 4">
                <a:extLst>
                  <a:ext uri="{FF2B5EF4-FFF2-40B4-BE49-F238E27FC236}">
                    <a16:creationId xmlns:a16="http://schemas.microsoft.com/office/drawing/2014/main" id="{2AEE07B0-BCDC-457C-A1CD-805EAF55B40B}"/>
                  </a:ext>
                </a:extLst>
              </p:cNvPr>
              <p:cNvSpPr txBox="1">
                <a:spLocks noRot="1" noChangeAspect="1" noMove="1" noResize="1" noEditPoints="1" noAdjustHandles="1" noChangeArrowheads="1" noChangeShapeType="1" noTextEdit="1"/>
              </p:cNvSpPr>
              <p:nvPr/>
            </p:nvSpPr>
            <p:spPr>
              <a:xfrm>
                <a:off x="2383101" y="5445224"/>
                <a:ext cx="4421147" cy="246221"/>
              </a:xfrm>
              <a:prstGeom prst="rect">
                <a:avLst/>
              </a:prstGeom>
              <a:blipFill>
                <a:blip r:embed="rId4"/>
                <a:stretch>
                  <a:fillRect l="-1655" t="-24390" r="-1793" b="-48780"/>
                </a:stretch>
              </a:blipFill>
            </p:spPr>
            <p:txBody>
              <a:bodyPr/>
              <a:lstStyle/>
              <a:p>
                <a:r>
                  <a:rPr lang="es-CO">
                    <a:noFill/>
                  </a:rPr>
                  <a:t> </a:t>
                </a:r>
              </a:p>
            </p:txBody>
          </p:sp>
        </mc:Fallback>
      </mc:AlternateContent>
      <p:graphicFrame>
        <p:nvGraphicFramePr>
          <p:cNvPr id="5" name="Objeto 4"/>
          <p:cNvGraphicFramePr>
            <a:graphicFrameLocks noChangeAspect="1"/>
          </p:cNvGraphicFramePr>
          <p:nvPr>
            <p:extLst>
              <p:ext uri="{D42A27DB-BD31-4B8C-83A1-F6EECF244321}">
                <p14:modId xmlns:p14="http://schemas.microsoft.com/office/powerpoint/2010/main" val="3544185851"/>
              </p:ext>
            </p:extLst>
          </p:nvPr>
        </p:nvGraphicFramePr>
        <p:xfrm>
          <a:off x="2161975" y="1340768"/>
          <a:ext cx="4786289" cy="3273524"/>
        </p:xfrm>
        <a:graphic>
          <a:graphicData uri="http://schemas.openxmlformats.org/presentationml/2006/ole">
            <mc:AlternateContent xmlns:mc="http://schemas.openxmlformats.org/markup-compatibility/2006">
              <mc:Choice xmlns:v="urn:schemas-microsoft-com:vml" Requires="v">
                <p:oleObj spid="_x0000_s16424" name="Worksheet" r:id="rId5" imgW="3676871" imgH="2514655" progId="Excel.Sheet.12">
                  <p:embed/>
                </p:oleObj>
              </mc:Choice>
              <mc:Fallback>
                <p:oleObj name="Worksheet" r:id="rId5" imgW="3676871" imgH="2514655" progId="Excel.Sheet.12">
                  <p:embed/>
                  <p:pic>
                    <p:nvPicPr>
                      <p:cNvPr id="0" name=""/>
                      <p:cNvPicPr/>
                      <p:nvPr/>
                    </p:nvPicPr>
                    <p:blipFill>
                      <a:blip r:embed="rId6"/>
                      <a:stretch>
                        <a:fillRect/>
                      </a:stretch>
                    </p:blipFill>
                    <p:spPr>
                      <a:xfrm>
                        <a:off x="2161975" y="1340768"/>
                        <a:ext cx="4786289" cy="3273524"/>
                      </a:xfrm>
                      <a:prstGeom prst="rect">
                        <a:avLst/>
                      </a:prstGeom>
                    </p:spPr>
                  </p:pic>
                </p:oleObj>
              </mc:Fallback>
            </mc:AlternateContent>
          </a:graphicData>
        </a:graphic>
      </p:graphicFrame>
    </p:spTree>
    <p:extLst>
      <p:ext uri="{BB962C8B-B14F-4D97-AF65-F5344CB8AC3E}">
        <p14:creationId xmlns:p14="http://schemas.microsoft.com/office/powerpoint/2010/main" val="4024511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C4. Calcular el Factor de Ajuste</a:t>
            </a:r>
            <a:endParaRPr lang="es-CO" sz="2400" dirty="0">
              <a:solidFill>
                <a:schemeClr val="accent3">
                  <a:lumMod val="50000"/>
                </a:schemeClr>
              </a:solidFill>
              <a:latin typeface="Arial" charset="0"/>
              <a:cs typeface="Arial" charset="0"/>
            </a:endParaRPr>
          </a:p>
        </p:txBody>
      </p:sp>
      <mc:AlternateContent xmlns:mc="http://schemas.openxmlformats.org/markup-compatibility/2006">
        <mc:Choice xmlns:a14="http://schemas.microsoft.com/office/drawing/2010/main" Requires="a14">
          <p:sp>
            <p:nvSpPr>
              <p:cNvPr id="5" name="Rectángulo 4"/>
              <p:cNvSpPr/>
              <p:nvPr/>
            </p:nvSpPr>
            <p:spPr>
              <a:xfrm>
                <a:off x="1952836" y="3717032"/>
                <a:ext cx="5238328" cy="391646"/>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𝐹𝑎</m:t>
                      </m:r>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𝐼𝑛𝑔𝑀𝑛𝑡</m:t>
                          </m:r>
                        </m:e>
                        <m:sub>
                          <m:r>
                            <a:rPr lang="es-CO" i="1">
                              <a:latin typeface="Cambria Math" panose="02040503050406030204" pitchFamily="18" charset="0"/>
                            </a:rPr>
                            <m:t>𝑎𝑛𝑡𝑒𝑠</m:t>
                          </m:r>
                          <m:r>
                            <a:rPr lang="es-CO" i="0">
                              <a:latin typeface="Cambria Math" panose="02040503050406030204" pitchFamily="18" charset="0"/>
                            </a:rPr>
                            <m:t> </m:t>
                          </m:r>
                          <m:r>
                            <a:rPr lang="es-CO" i="1">
                              <a:latin typeface="Cambria Math" panose="02040503050406030204" pitchFamily="18" charset="0"/>
                            </a:rPr>
                            <m:t>𝑑𝑒</m:t>
                          </m:r>
                          <m:r>
                            <a:rPr lang="es-CO" i="0">
                              <a:latin typeface="Cambria Math" panose="02040503050406030204" pitchFamily="18" charset="0"/>
                            </a:rPr>
                            <m:t> </m:t>
                          </m:r>
                          <m:r>
                            <a:rPr lang="es-CO" i="1">
                              <a:latin typeface="Cambria Math" panose="02040503050406030204" pitchFamily="18" charset="0"/>
                            </a:rPr>
                            <m:t>𝑎𝑗𝑢𝑠𝑡𝑒</m:t>
                          </m:r>
                        </m:sub>
                      </m:sSub>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𝐼𝑛𝑔𝐵𝑜𝑚</m:t>
                          </m:r>
                        </m:e>
                        <m:sub>
                          <m:r>
                            <a:rPr lang="es-CO" i="1">
                              <a:latin typeface="Cambria Math" panose="02040503050406030204" pitchFamily="18" charset="0"/>
                            </a:rPr>
                            <m:t>𝑎𝑛𝑡𝑒𝑠</m:t>
                          </m:r>
                          <m:r>
                            <a:rPr lang="es-CO" i="0">
                              <a:latin typeface="Cambria Math" panose="02040503050406030204" pitchFamily="18" charset="0"/>
                            </a:rPr>
                            <m:t> </m:t>
                          </m:r>
                          <m:r>
                            <a:rPr lang="es-CO" i="1">
                              <a:latin typeface="Cambria Math" panose="02040503050406030204" pitchFamily="18" charset="0"/>
                            </a:rPr>
                            <m:t>𝑑𝑒</m:t>
                          </m:r>
                          <m:r>
                            <a:rPr lang="es-CO" i="0">
                              <a:latin typeface="Cambria Math" panose="02040503050406030204" pitchFamily="18" charset="0"/>
                            </a:rPr>
                            <m:t> </m:t>
                          </m:r>
                          <m:r>
                            <a:rPr lang="es-CO" i="1">
                              <a:latin typeface="Cambria Math" panose="02040503050406030204" pitchFamily="18" charset="0"/>
                            </a:rPr>
                            <m:t>𝑎𝑗𝑢𝑠𝑡𝑒</m:t>
                          </m:r>
                        </m:sub>
                      </m:sSub>
                    </m:oMath>
                  </m:oMathPara>
                </a14:m>
                <a:endParaRPr lang="es-CO" dirty="0"/>
              </a:p>
            </p:txBody>
          </p:sp>
        </mc:Choice>
        <mc:Fallback>
          <p:sp>
            <p:nvSpPr>
              <p:cNvPr id="5" name="Rectángulo 4"/>
              <p:cNvSpPr>
                <a:spLocks noRot="1" noChangeAspect="1" noMove="1" noResize="1" noEditPoints="1" noAdjustHandles="1" noChangeArrowheads="1" noChangeShapeType="1" noTextEdit="1"/>
              </p:cNvSpPr>
              <p:nvPr/>
            </p:nvSpPr>
            <p:spPr>
              <a:xfrm>
                <a:off x="1952836" y="3717032"/>
                <a:ext cx="5238328" cy="391646"/>
              </a:xfrm>
              <a:prstGeom prst="rect">
                <a:avLst/>
              </a:prstGeom>
              <a:blipFill>
                <a:blip r:embed="rId3"/>
                <a:stretch>
                  <a:fillRect b="-781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1115616" y="4509120"/>
                <a:ext cx="7128792" cy="391646"/>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CO">
                              <a:latin typeface="Cambria Math" panose="02040503050406030204" pitchFamily="18" charset="0"/>
                            </a:rPr>
                          </m:ctrlPr>
                        </m:sSubPr>
                        <m:e>
                          <m:r>
                            <a:rPr lang="es-CO" i="1">
                              <a:latin typeface="Cambria Math" panose="02040503050406030204" pitchFamily="18" charset="0"/>
                            </a:rPr>
                            <m:t>𝐼𝑛𝑔𝑀𝑛𝑡</m:t>
                          </m:r>
                        </m:e>
                        <m:sub>
                          <m:r>
                            <a:rPr lang="es-CO" i="1">
                              <a:latin typeface="Cambria Math" panose="02040503050406030204" pitchFamily="18" charset="0"/>
                            </a:rPr>
                            <m:t>𝑎𝑛𝑡𝑒𝑠</m:t>
                          </m:r>
                          <m:r>
                            <a:rPr lang="es-CO" i="0">
                              <a:latin typeface="Cambria Math" panose="02040503050406030204" pitchFamily="18" charset="0"/>
                            </a:rPr>
                            <m:t> </m:t>
                          </m:r>
                          <m:r>
                            <a:rPr lang="es-CO" i="1">
                              <a:latin typeface="Cambria Math" panose="02040503050406030204" pitchFamily="18" charset="0"/>
                            </a:rPr>
                            <m:t>𝑑𝑒</m:t>
                          </m:r>
                          <m:r>
                            <a:rPr lang="es-CO" i="0">
                              <a:latin typeface="Cambria Math" panose="02040503050406030204" pitchFamily="18" charset="0"/>
                            </a:rPr>
                            <m:t> </m:t>
                          </m:r>
                          <m:r>
                            <a:rPr lang="es-CO" i="1">
                              <a:latin typeface="Cambria Math" panose="02040503050406030204" pitchFamily="18" charset="0"/>
                            </a:rPr>
                            <m:t>𝑎𝑗𝑢𝑠𝑡𝑒</m:t>
                          </m:r>
                        </m:sub>
                      </m:sSub>
                      <m:r>
                        <a:rPr lang="es-CO" i="0">
                          <a:latin typeface="Cambria Math" panose="02040503050406030204" pitchFamily="18" charset="0"/>
                        </a:rPr>
                        <m:t>= </m:t>
                      </m:r>
                      <m:r>
                        <a:rPr lang="es-CO" i="1">
                          <a:latin typeface="Cambria Math" panose="02040503050406030204" pitchFamily="18" charset="0"/>
                        </a:rPr>
                        <m:t>𝑃𝑃𝐼𝑀𝑛𝑡</m:t>
                      </m:r>
                      <m:r>
                        <a:rPr lang="es-CO" i="0">
                          <a:latin typeface="Cambria Math" panose="02040503050406030204" pitchFamily="18" charset="0"/>
                        </a:rPr>
                        <m:t>∗</m:t>
                      </m:r>
                      <m:r>
                        <a:rPr lang="es-CO" i="1">
                          <a:latin typeface="Cambria Math" panose="02040503050406030204" pitchFamily="18" charset="0"/>
                        </a:rPr>
                        <m:t>𝐶𝑀𝑛𝑡</m:t>
                      </m:r>
                      <m:r>
                        <a:rPr lang="es-CO" i="0">
                          <a:latin typeface="Cambria Math" panose="02040503050406030204" pitchFamily="18" charset="0"/>
                        </a:rPr>
                        <m:t>−</m:t>
                      </m:r>
                      <m:r>
                        <a:rPr lang="es-CO" i="1">
                          <a:latin typeface="Cambria Math" panose="02040503050406030204" pitchFamily="18" charset="0"/>
                        </a:rPr>
                        <m:t>𝐼</m:t>
                      </m:r>
                      <m:r>
                        <m:rPr>
                          <m:lit/>
                        </m:rPr>
                        <a:rPr lang="es-CO" i="0">
                          <a:latin typeface="Cambria Math" panose="02040503050406030204" pitchFamily="18" charset="0"/>
                        </a:rPr>
                        <m:t>&amp;</m:t>
                      </m:r>
                      <m:r>
                        <a:rPr lang="es-CO" i="1">
                          <a:latin typeface="Cambria Math" panose="02040503050406030204" pitchFamily="18" charset="0"/>
                        </a:rPr>
                        <m:t>𝐶</m:t>
                      </m:r>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𝐸𝑆𝑇𝑛𝑡</m:t>
                          </m:r>
                        </m:e>
                        <m:sub>
                          <m:r>
                            <a:rPr lang="es-CO" i="1">
                              <a:latin typeface="Cambria Math" panose="02040503050406030204" pitchFamily="18" charset="0"/>
                            </a:rPr>
                            <m:t>𝑎𝑛𝑡𝑒𝑠</m:t>
                          </m:r>
                          <m:r>
                            <a:rPr lang="es-CO" i="0">
                              <a:latin typeface="Cambria Math" panose="02040503050406030204" pitchFamily="18" charset="0"/>
                            </a:rPr>
                            <m:t> </m:t>
                          </m:r>
                          <m:r>
                            <a:rPr lang="es-CO" i="1">
                              <a:latin typeface="Cambria Math" panose="02040503050406030204" pitchFamily="18" charset="0"/>
                            </a:rPr>
                            <m:t>𝑑𝑒</m:t>
                          </m:r>
                          <m:r>
                            <a:rPr lang="es-CO" i="0">
                              <a:latin typeface="Cambria Math" panose="02040503050406030204" pitchFamily="18" charset="0"/>
                            </a:rPr>
                            <m:t> </m:t>
                          </m:r>
                          <m:r>
                            <a:rPr lang="es-CO" i="1">
                              <a:latin typeface="Cambria Math" panose="02040503050406030204" pitchFamily="18" charset="0"/>
                            </a:rPr>
                            <m:t>𝑎𝑗𝑢𝑠𝑡𝑒</m:t>
                          </m:r>
                        </m:sub>
                      </m:sSub>
                    </m:oMath>
                  </m:oMathPara>
                </a14:m>
                <a:endParaRPr lang="es-CO" dirty="0"/>
              </a:p>
            </p:txBody>
          </p:sp>
        </mc:Choice>
        <mc:Fallback>
          <p:sp>
            <p:nvSpPr>
              <p:cNvPr id="6" name="Rectángulo 5"/>
              <p:cNvSpPr>
                <a:spLocks noRot="1" noChangeAspect="1" noMove="1" noResize="1" noEditPoints="1" noAdjustHandles="1" noChangeArrowheads="1" noChangeShapeType="1" noTextEdit="1"/>
              </p:cNvSpPr>
              <p:nvPr/>
            </p:nvSpPr>
            <p:spPr>
              <a:xfrm>
                <a:off x="1115616" y="4509120"/>
                <a:ext cx="7128792" cy="391646"/>
              </a:xfrm>
              <a:prstGeom prst="rect">
                <a:avLst/>
              </a:prstGeom>
              <a:blipFill>
                <a:blip r:embed="rId4"/>
                <a:stretch>
                  <a:fillRect b="-781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899530" y="5229200"/>
                <a:ext cx="7560964" cy="391646"/>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CO">
                              <a:latin typeface="Cambria Math" panose="02040503050406030204" pitchFamily="18" charset="0"/>
                            </a:rPr>
                          </m:ctrlPr>
                        </m:sSubPr>
                        <m:e>
                          <m:r>
                            <a:rPr lang="es-CO" i="1">
                              <a:latin typeface="Cambria Math" panose="02040503050406030204" pitchFamily="18" charset="0"/>
                            </a:rPr>
                            <m:t>𝐼𝑛𝑔𝐵𝑜𝑚</m:t>
                          </m:r>
                        </m:e>
                        <m:sub>
                          <m:r>
                            <a:rPr lang="es-CO" i="1">
                              <a:latin typeface="Cambria Math" panose="02040503050406030204" pitchFamily="18" charset="0"/>
                            </a:rPr>
                            <m:t>𝑎𝑛𝑡𝑒𝑠</m:t>
                          </m:r>
                          <m:r>
                            <a:rPr lang="es-CO" i="0">
                              <a:latin typeface="Cambria Math" panose="02040503050406030204" pitchFamily="18" charset="0"/>
                            </a:rPr>
                            <m:t> </m:t>
                          </m:r>
                          <m:r>
                            <a:rPr lang="es-CO" i="1">
                              <a:latin typeface="Cambria Math" panose="02040503050406030204" pitchFamily="18" charset="0"/>
                            </a:rPr>
                            <m:t>𝑑𝑒</m:t>
                          </m:r>
                          <m:r>
                            <a:rPr lang="es-CO" i="0">
                              <a:latin typeface="Cambria Math" panose="02040503050406030204" pitchFamily="18" charset="0"/>
                            </a:rPr>
                            <m:t> </m:t>
                          </m:r>
                          <m:r>
                            <a:rPr lang="es-CO" i="1">
                              <a:latin typeface="Cambria Math" panose="02040503050406030204" pitchFamily="18" charset="0"/>
                            </a:rPr>
                            <m:t>𝑎𝑗𝑢𝑠𝑡𝑒</m:t>
                          </m:r>
                        </m:sub>
                      </m:sSub>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𝑃𝑉</m:t>
                          </m:r>
                        </m:e>
                        <m:sub>
                          <m:r>
                            <a:rPr lang="es-CO" i="1">
                              <a:latin typeface="Cambria Math" panose="02040503050406030204" pitchFamily="18" charset="0"/>
                            </a:rPr>
                            <m:t>𝑏𝑙𝑎𝑛𝑐𝑜</m:t>
                          </m:r>
                          <m:r>
                            <a:rPr lang="es-CO" i="0">
                              <a:latin typeface="Cambria Math" panose="02040503050406030204" pitchFamily="18" charset="0"/>
                            </a:rPr>
                            <m:t> 50 </m:t>
                          </m:r>
                          <m:r>
                            <a:rPr lang="es-CO" i="1">
                              <a:latin typeface="Cambria Math" panose="02040503050406030204" pitchFamily="18" charset="0"/>
                            </a:rPr>
                            <m:t>𝑘𝑖𝑙𝑜𝑠</m:t>
                          </m:r>
                        </m:sub>
                      </m:sSub>
                      <m:r>
                        <a:rPr lang="es-CO" i="0">
                          <a:latin typeface="Cambria Math" panose="02040503050406030204" pitchFamily="18" charset="0"/>
                        </a:rPr>
                        <m:t>−</m:t>
                      </m:r>
                      <m:r>
                        <a:rPr lang="es-CO" i="1">
                          <a:latin typeface="Cambria Math" panose="02040503050406030204" pitchFamily="18" charset="0"/>
                        </a:rPr>
                        <m:t>𝐺𝑉𝑒𝑥𝑝</m:t>
                      </m:r>
                      <m:r>
                        <a:rPr lang="es-CO" i="0">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𝐸𝑆𝑇𝑜𝑚</m:t>
                          </m:r>
                        </m:e>
                        <m:sub>
                          <m:r>
                            <a:rPr lang="es-CO" i="1">
                              <a:latin typeface="Cambria Math" panose="02040503050406030204" pitchFamily="18" charset="0"/>
                            </a:rPr>
                            <m:t>𝑎𝑛𝑡𝑒𝑠</m:t>
                          </m:r>
                          <m:r>
                            <a:rPr lang="es-CO" i="0">
                              <a:latin typeface="Cambria Math" panose="02040503050406030204" pitchFamily="18" charset="0"/>
                            </a:rPr>
                            <m:t> </m:t>
                          </m:r>
                          <m:r>
                            <a:rPr lang="es-CO" i="1">
                              <a:latin typeface="Cambria Math" panose="02040503050406030204" pitchFamily="18" charset="0"/>
                            </a:rPr>
                            <m:t>𝑑𝑒</m:t>
                          </m:r>
                          <m:r>
                            <a:rPr lang="es-CO" i="0">
                              <a:latin typeface="Cambria Math" panose="02040503050406030204" pitchFamily="18" charset="0"/>
                            </a:rPr>
                            <m:t> </m:t>
                          </m:r>
                          <m:r>
                            <a:rPr lang="es-CO" i="1">
                              <a:latin typeface="Cambria Math" panose="02040503050406030204" pitchFamily="18" charset="0"/>
                            </a:rPr>
                            <m:t>𝑎𝑗𝑢𝑠𝑡𝑒</m:t>
                          </m:r>
                        </m:sub>
                      </m:sSub>
                    </m:oMath>
                  </m:oMathPara>
                </a14:m>
                <a:endParaRPr lang="es-CO" dirty="0"/>
              </a:p>
            </p:txBody>
          </p:sp>
        </mc:Choice>
        <mc:Fallback>
          <p:sp>
            <p:nvSpPr>
              <p:cNvPr id="7" name="Rectángulo 6"/>
              <p:cNvSpPr>
                <a:spLocks noRot="1" noChangeAspect="1" noMove="1" noResize="1" noEditPoints="1" noAdjustHandles="1" noChangeArrowheads="1" noChangeShapeType="1" noTextEdit="1"/>
              </p:cNvSpPr>
              <p:nvPr/>
            </p:nvSpPr>
            <p:spPr>
              <a:xfrm>
                <a:off x="899530" y="5229200"/>
                <a:ext cx="7560964" cy="391646"/>
              </a:xfrm>
              <a:prstGeom prst="rect">
                <a:avLst/>
              </a:prstGeom>
              <a:blipFill>
                <a:blip r:embed="rId5"/>
                <a:stretch>
                  <a:fillRect b="-7813"/>
                </a:stretch>
              </a:blipFill>
            </p:spPr>
            <p:txBody>
              <a:bodyPr/>
              <a:lstStyle/>
              <a:p>
                <a:r>
                  <a:rPr lang="es-CO">
                    <a:noFill/>
                  </a:rPr>
                  <a:t> </a:t>
                </a:r>
              </a:p>
            </p:txBody>
          </p:sp>
        </mc:Fallback>
      </mc:AlternateContent>
      <p:graphicFrame>
        <p:nvGraphicFramePr>
          <p:cNvPr id="11" name="Objeto 10"/>
          <p:cNvGraphicFramePr>
            <a:graphicFrameLocks noChangeAspect="1"/>
          </p:cNvGraphicFramePr>
          <p:nvPr>
            <p:extLst>
              <p:ext uri="{D42A27DB-BD31-4B8C-83A1-F6EECF244321}">
                <p14:modId xmlns:p14="http://schemas.microsoft.com/office/powerpoint/2010/main" val="1002501701"/>
              </p:ext>
            </p:extLst>
          </p:nvPr>
        </p:nvGraphicFramePr>
        <p:xfrm>
          <a:off x="107504" y="1628800"/>
          <a:ext cx="8942560" cy="1474444"/>
        </p:xfrm>
        <a:graphic>
          <a:graphicData uri="http://schemas.openxmlformats.org/presentationml/2006/ole">
            <mc:AlternateContent xmlns:mc="http://schemas.openxmlformats.org/markup-compatibility/2006">
              <mc:Choice xmlns:v="urn:schemas-microsoft-com:vml" Requires="v">
                <p:oleObj spid="_x0000_s19487" name="Worksheet" r:id="rId6" imgW="7105509" imgH="1171762" progId="Excel.Sheet.12">
                  <p:embed/>
                </p:oleObj>
              </mc:Choice>
              <mc:Fallback>
                <p:oleObj name="Worksheet" r:id="rId6" imgW="7105509" imgH="1171762" progId="Excel.Sheet.12">
                  <p:embed/>
                  <p:pic>
                    <p:nvPicPr>
                      <p:cNvPr id="0" name=""/>
                      <p:cNvPicPr/>
                      <p:nvPr/>
                    </p:nvPicPr>
                    <p:blipFill>
                      <a:blip r:embed="rId7"/>
                      <a:stretch>
                        <a:fillRect/>
                      </a:stretch>
                    </p:blipFill>
                    <p:spPr>
                      <a:xfrm>
                        <a:off x="107504" y="1628800"/>
                        <a:ext cx="8942560" cy="1474444"/>
                      </a:xfrm>
                      <a:prstGeom prst="rect">
                        <a:avLst/>
                      </a:prstGeom>
                    </p:spPr>
                  </p:pic>
                </p:oleObj>
              </mc:Fallback>
            </mc:AlternateContent>
          </a:graphicData>
        </a:graphic>
      </p:graphicFrame>
    </p:spTree>
    <p:extLst>
      <p:ext uri="{BB962C8B-B14F-4D97-AF65-F5344CB8AC3E}">
        <p14:creationId xmlns:p14="http://schemas.microsoft.com/office/powerpoint/2010/main" val="3302013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2. Indicadores de Precios de Mercado</a:t>
            </a:r>
            <a:endParaRPr lang="es-CO" sz="2400" dirty="0">
              <a:solidFill>
                <a:schemeClr val="accent3">
                  <a:lumMod val="50000"/>
                </a:schemeClr>
              </a:solidFill>
              <a:latin typeface="Arial" charset="0"/>
              <a:cs typeface="Arial" charset="0"/>
            </a:endParaRPr>
          </a:p>
        </p:txBody>
      </p:sp>
      <mc:AlternateContent xmlns:mc="http://schemas.openxmlformats.org/markup-compatibility/2006">
        <mc:Choice xmlns:a14="http://schemas.microsoft.com/office/drawing/2010/main" Requires="a14">
          <p:sp>
            <p:nvSpPr>
              <p:cNvPr id="5" name="Rectángulo 4"/>
              <p:cNvSpPr/>
              <p:nvPr/>
            </p:nvSpPr>
            <p:spPr>
              <a:xfrm>
                <a:off x="827584" y="2455200"/>
                <a:ext cx="4430252"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ea typeface="Times New Roman" panose="02020603050405020304" pitchFamily="18" charset="0"/>
                        <a:cs typeface="Times New Roman" panose="02020603050405020304" pitchFamily="18" charset="0"/>
                      </a:rPr>
                      <m:t>𝑃𝑀</m:t>
                    </m:r>
                    <m:r>
                      <a:rPr lang="es-CO" b="0" i="1" smtClean="0">
                        <a:latin typeface="Cambria Math" panose="02040503050406030204" pitchFamily="18" charset="0"/>
                        <a:ea typeface="Times New Roman" panose="02020603050405020304" pitchFamily="18" charset="0"/>
                        <a:cs typeface="Times New Roman" panose="02020603050405020304" pitchFamily="18" charset="0"/>
                      </a:rPr>
                      <m:t>𝑛𝑡</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b="0" i="1" smtClean="0">
                        <a:effectLst/>
                        <a:latin typeface="Cambria Math" panose="02040503050406030204" pitchFamily="18" charset="0"/>
                        <a:ea typeface="Times New Roman" panose="02020603050405020304" pitchFamily="18" charset="0"/>
                        <a:cs typeface="Times New Roman" panose="02020603050405020304" pitchFamily="18" charset="0"/>
                      </a:rPr>
                      <m:t>81.669</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b="0" i="1" smtClean="0">
                        <a:effectLst/>
                        <a:latin typeface="Cambria Math" panose="02040503050406030204" pitchFamily="18" charset="0"/>
                        <a:ea typeface="Times New Roman" panose="02020603050405020304" pitchFamily="18" charset="0"/>
                        <a:cs typeface="Times New Roman" panose="02020603050405020304" pitchFamily="18" charset="0"/>
                      </a:rPr>
                      <m:t>100%</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b="0"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5.491</m:t>
                    </m:r>
                    <m:r>
                      <a:rPr lang="es-CO"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=87.160</m:t>
                    </m:r>
                  </m:oMath>
                </a14:m>
                <a:r>
                  <a:rPr lang="es-CO"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dirty="0"/>
              </a:p>
            </p:txBody>
          </p:sp>
        </mc:Choice>
        <mc:Fallback>
          <p:sp>
            <p:nvSpPr>
              <p:cNvPr id="5" name="Rectángulo 4"/>
              <p:cNvSpPr>
                <a:spLocks noRot="1" noChangeAspect="1" noMove="1" noResize="1" noEditPoints="1" noAdjustHandles="1" noChangeArrowheads="1" noChangeShapeType="1" noTextEdit="1"/>
              </p:cNvSpPr>
              <p:nvPr/>
            </p:nvSpPr>
            <p:spPr>
              <a:xfrm>
                <a:off x="827584" y="2455200"/>
                <a:ext cx="4430252" cy="369332"/>
              </a:xfrm>
              <a:prstGeom prst="rect">
                <a:avLst/>
              </a:prstGeom>
              <a:blipFill>
                <a:blip r:embed="rId2"/>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789596" y="1925626"/>
                <a:ext cx="325133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𝑃𝑀𝑛𝑡</m:t>
                      </m:r>
                      <m:r>
                        <a:rPr lang="es-CO" i="0">
                          <a:latin typeface="Cambria Math" panose="02040503050406030204" pitchFamily="18" charset="0"/>
                        </a:rPr>
                        <m:t>=</m:t>
                      </m:r>
                      <m:r>
                        <a:rPr lang="es-CO" i="1">
                          <a:latin typeface="Cambria Math" panose="02040503050406030204" pitchFamily="18" charset="0"/>
                        </a:rPr>
                        <m:t>𝑃𝑃𝐼𝑀𝑛𝑡</m:t>
                      </m:r>
                      <m:r>
                        <a:rPr lang="es-CO" i="0">
                          <a:latin typeface="Cambria Math" panose="02040503050406030204" pitchFamily="18" charset="0"/>
                        </a:rPr>
                        <m:t>∗</m:t>
                      </m:r>
                      <m:r>
                        <a:rPr lang="es-CO" i="1">
                          <a:latin typeface="Cambria Math" panose="02040503050406030204" pitchFamily="18" charset="0"/>
                        </a:rPr>
                        <m:t>𝐶𝑀𝑛𝑡</m:t>
                      </m:r>
                      <m:r>
                        <a:rPr lang="es-CO" i="0">
                          <a:latin typeface="Cambria Math" panose="02040503050406030204" pitchFamily="18" charset="0"/>
                        </a:rPr>
                        <m:t>+</m:t>
                      </m:r>
                      <m:r>
                        <a:rPr lang="es-CO" i="1">
                          <a:latin typeface="Cambria Math" panose="02040503050406030204" pitchFamily="18" charset="0"/>
                        </a:rPr>
                        <m:t>𝐹𝑎</m:t>
                      </m:r>
                    </m:oMath>
                  </m:oMathPara>
                </a14:m>
                <a:endParaRPr lang="es-CO" dirty="0"/>
              </a:p>
            </p:txBody>
          </p:sp>
        </mc:Choice>
        <mc:Fallback>
          <p:sp>
            <p:nvSpPr>
              <p:cNvPr id="6" name="Rectángulo 5"/>
              <p:cNvSpPr>
                <a:spLocks noRot="1" noChangeAspect="1" noMove="1" noResize="1" noEditPoints="1" noAdjustHandles="1" noChangeArrowheads="1" noChangeShapeType="1" noTextEdit="1"/>
              </p:cNvSpPr>
              <p:nvPr/>
            </p:nvSpPr>
            <p:spPr>
              <a:xfrm>
                <a:off x="789596" y="1925626"/>
                <a:ext cx="3251339" cy="369332"/>
              </a:xfrm>
              <a:prstGeom prst="rect">
                <a:avLst/>
              </a:prstGeom>
              <a:blipFill>
                <a:blip r:embed="rId3"/>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789596" y="3789040"/>
                <a:ext cx="595252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𝑃𝑀𝑖𝑒</m:t>
                      </m:r>
                      <m:r>
                        <a:rPr lang="es-CO" i="0">
                          <a:latin typeface="Cambria Math" panose="02040503050406030204" pitchFamily="18" charset="0"/>
                        </a:rPr>
                        <m:t>=</m:t>
                      </m:r>
                      <m:r>
                        <a:rPr lang="es-CO" b="0" i="1" smtClean="0">
                          <a:latin typeface="Cambria Math" panose="02040503050406030204" pitchFamily="18" charset="0"/>
                        </a:rPr>
                        <m:t>68.974</m:t>
                      </m:r>
                      <m:r>
                        <a:rPr lang="es-CO" i="0">
                          <a:latin typeface="Cambria Math" panose="02040503050406030204" pitchFamily="18" charset="0"/>
                        </a:rPr>
                        <m:t>∗</m:t>
                      </m:r>
                      <m:r>
                        <a:rPr lang="es-CO" b="0" i="1" smtClean="0">
                          <a:latin typeface="Cambria Math" panose="02040503050406030204" pitchFamily="18" charset="0"/>
                        </a:rPr>
                        <m:t>100%</m:t>
                      </m:r>
                      <m:r>
                        <a:rPr lang="es-CO" i="0">
                          <a:latin typeface="Cambria Math" panose="02040503050406030204" pitchFamily="18" charset="0"/>
                        </a:rPr>
                        <m:t>+</m:t>
                      </m:r>
                      <m:r>
                        <a:rPr lang="es-CO" b="0" i="1" smtClean="0">
                          <a:solidFill>
                            <a:srgbClr val="00B050"/>
                          </a:solidFill>
                          <a:latin typeface="Cambria Math" panose="02040503050406030204" pitchFamily="18" charset="0"/>
                        </a:rPr>
                        <m:t>5.491+270</m:t>
                      </m:r>
                      <m:r>
                        <a:rPr lang="es-CO" i="0">
                          <a:latin typeface="Cambria Math" panose="02040503050406030204" pitchFamily="18" charset="0"/>
                        </a:rPr>
                        <m:t> −</m:t>
                      </m:r>
                      <m:r>
                        <a:rPr lang="es-CO" b="0" i="1" smtClean="0">
                          <a:latin typeface="Cambria Math" panose="02040503050406030204" pitchFamily="18" charset="0"/>
                        </a:rPr>
                        <m:t>9.173=65.562</m:t>
                      </m:r>
                    </m:oMath>
                  </m:oMathPara>
                </a14:m>
                <a:endParaRPr lang="es-CO" dirty="0"/>
              </a:p>
            </p:txBody>
          </p:sp>
        </mc:Choice>
        <mc:Fallback>
          <p:sp>
            <p:nvSpPr>
              <p:cNvPr id="7" name="Rectángulo 6"/>
              <p:cNvSpPr>
                <a:spLocks noRot="1" noChangeAspect="1" noMove="1" noResize="1" noEditPoints="1" noAdjustHandles="1" noChangeArrowheads="1" noChangeShapeType="1" noTextEdit="1"/>
              </p:cNvSpPr>
              <p:nvPr/>
            </p:nvSpPr>
            <p:spPr>
              <a:xfrm>
                <a:off x="789596" y="3789040"/>
                <a:ext cx="5952527" cy="369332"/>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789596" y="3354106"/>
                <a:ext cx="432939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𝑃𝑀𝑖𝑒</m:t>
                      </m:r>
                      <m:r>
                        <a:rPr lang="es-CO" i="0">
                          <a:latin typeface="Cambria Math" panose="02040503050406030204" pitchFamily="18" charset="0"/>
                        </a:rPr>
                        <m:t>=</m:t>
                      </m:r>
                      <m:r>
                        <a:rPr lang="es-CO" i="1">
                          <a:latin typeface="Cambria Math" panose="02040503050406030204" pitchFamily="18" charset="0"/>
                        </a:rPr>
                        <m:t>𝑃𝑃𝐼𝑀𝑖𝑒</m:t>
                      </m:r>
                      <m:r>
                        <a:rPr lang="es-CO" i="0">
                          <a:latin typeface="Cambria Math" panose="02040503050406030204" pitchFamily="18" charset="0"/>
                        </a:rPr>
                        <m:t>∗</m:t>
                      </m:r>
                      <m:r>
                        <a:rPr lang="es-CO" i="1">
                          <a:latin typeface="Cambria Math" panose="02040503050406030204" pitchFamily="18" charset="0"/>
                        </a:rPr>
                        <m:t>𝐶𝑀𝑖𝑒</m:t>
                      </m:r>
                      <m:r>
                        <a:rPr lang="es-CO" i="0">
                          <a:latin typeface="Cambria Math" panose="02040503050406030204" pitchFamily="18" charset="0"/>
                        </a:rPr>
                        <m:t>+</m:t>
                      </m:r>
                      <m:r>
                        <a:rPr lang="es-CO" i="1">
                          <a:latin typeface="Cambria Math" panose="02040503050406030204" pitchFamily="18" charset="0"/>
                        </a:rPr>
                        <m:t>𝐹𝑎</m:t>
                      </m:r>
                      <m:r>
                        <a:rPr lang="es-CO" i="0">
                          <a:latin typeface="Cambria Math" panose="02040503050406030204" pitchFamily="18" charset="0"/>
                        </a:rPr>
                        <m:t> −</m:t>
                      </m:r>
                      <m:sSub>
                        <m:sSubPr>
                          <m:ctrlPr>
                            <a:rPr lang="es-CO" i="1">
                              <a:latin typeface="Cambria Math" panose="02040503050406030204" pitchFamily="18" charset="0"/>
                            </a:rPr>
                          </m:ctrlPr>
                        </m:sSubPr>
                        <m:e>
                          <m:r>
                            <a:rPr lang="es-CO" i="1">
                              <a:latin typeface="Cambria Math" panose="02040503050406030204" pitchFamily="18" charset="0"/>
                            </a:rPr>
                            <m:t>𝐺𝑎𝑠𝑡𝑜𝑠</m:t>
                          </m:r>
                        </m:e>
                        <m:sub>
                          <m:r>
                            <a:rPr lang="es-CO" i="1">
                              <a:latin typeface="Cambria Math" panose="02040503050406030204" pitchFamily="18" charset="0"/>
                            </a:rPr>
                            <m:t>𝑖𝑒</m:t>
                          </m:r>
                        </m:sub>
                      </m:sSub>
                    </m:oMath>
                  </m:oMathPara>
                </a14:m>
                <a:endParaRPr lang="es-CO" dirty="0"/>
              </a:p>
            </p:txBody>
          </p:sp>
        </mc:Choice>
        <mc:Fallback>
          <p:sp>
            <p:nvSpPr>
              <p:cNvPr id="8" name="Rectángulo 7"/>
              <p:cNvSpPr>
                <a:spLocks noRot="1" noChangeAspect="1" noMove="1" noResize="1" noEditPoints="1" noAdjustHandles="1" noChangeArrowheads="1" noChangeShapeType="1" noTextEdit="1"/>
              </p:cNvSpPr>
              <p:nvPr/>
            </p:nvSpPr>
            <p:spPr>
              <a:xfrm>
                <a:off x="789596" y="3354106"/>
                <a:ext cx="4329390" cy="369332"/>
              </a:xfrm>
              <a:prstGeom prst="rect">
                <a:avLst/>
              </a:prstGeom>
              <a:blipFill>
                <a:blip r:embed="rId5"/>
                <a:stretch>
                  <a:fillRect b="-1639"/>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3" name="Rectángulo 2"/>
              <p:cNvSpPr/>
              <p:nvPr/>
            </p:nvSpPr>
            <p:spPr>
              <a:xfrm>
                <a:off x="829699" y="4597920"/>
                <a:ext cx="360239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m:t>𝑃𝑀𝑜𝑚</m:t>
                      </m:r>
                      <m:r>
                        <a:rPr lang="es-CO" i="1"/>
                        <m:t>=</m:t>
                      </m:r>
                      <m:sSub>
                        <m:sSubPr>
                          <m:ctrlPr>
                            <a:rPr lang="es-CO" i="1"/>
                          </m:ctrlPr>
                        </m:sSubPr>
                        <m:e>
                          <m:r>
                            <a:rPr lang="en-US" i="1"/>
                            <m:t>𝑃𝑉</m:t>
                          </m:r>
                        </m:e>
                        <m:sub>
                          <m:r>
                            <a:rPr lang="en-US" i="1"/>
                            <m:t>𝑚𝑒𝑛𝑜𝑟</m:t>
                          </m:r>
                          <m:r>
                            <a:rPr lang="en-US" i="1"/>
                            <m:t> </m:t>
                          </m:r>
                          <m:r>
                            <a:rPr lang="es-CO" i="1"/>
                            <m:t>𝑐𝑎𝑙𝑖𝑑𝑎𝑑</m:t>
                          </m:r>
                        </m:sub>
                      </m:sSub>
                      <m:r>
                        <a:rPr lang="es-CO" i="1"/>
                        <m:t>−</m:t>
                      </m:r>
                      <m:sSub>
                        <m:sSubPr>
                          <m:ctrlPr>
                            <a:rPr lang="es-CO" i="1"/>
                          </m:ctrlPr>
                        </m:sSubPr>
                        <m:e>
                          <m:r>
                            <a:rPr lang="es-CO" i="1"/>
                            <m:t>𝐺𝑒𝑥𝑝</m:t>
                          </m:r>
                        </m:e>
                        <m:sub>
                          <m:r>
                            <a:rPr lang="es-CO" i="1"/>
                            <m:t>𝑜𝑚</m:t>
                          </m:r>
                        </m:sub>
                      </m:sSub>
                    </m:oMath>
                  </m:oMathPara>
                </a14:m>
                <a:endParaRPr lang="es-CO" dirty="0"/>
              </a:p>
            </p:txBody>
          </p:sp>
        </mc:Choice>
        <mc:Fallback>
          <p:sp>
            <p:nvSpPr>
              <p:cNvPr id="3" name="Rectángulo 2"/>
              <p:cNvSpPr>
                <a:spLocks noRot="1" noChangeAspect="1" noMove="1" noResize="1" noEditPoints="1" noAdjustHandles="1" noChangeArrowheads="1" noChangeShapeType="1" noTextEdit="1"/>
              </p:cNvSpPr>
              <p:nvPr/>
            </p:nvSpPr>
            <p:spPr>
              <a:xfrm>
                <a:off x="829699" y="4597920"/>
                <a:ext cx="3602396" cy="369332"/>
              </a:xfrm>
              <a:prstGeom prst="rect">
                <a:avLst/>
              </a:prstGeom>
              <a:blipFill>
                <a:blip r:embed="rId6"/>
                <a:stretch>
                  <a:fillRect b="-1311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887587" y="5222134"/>
                <a:ext cx="4199355"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smtClean="0"/>
                        <m:t>𝑃𝑀𝑜𝑚</m:t>
                      </m:r>
                      <m:r>
                        <a:rPr lang="es-CO" i="1"/>
                        <m:t>=</m:t>
                      </m:r>
                      <m:r>
                        <a:rPr lang="es-CO" b="0" i="1" smtClean="0">
                          <a:latin typeface="Cambria Math" panose="02040503050406030204" pitchFamily="18" charset="0"/>
                        </a:rPr>
                        <m:t>466∗</m:t>
                      </m:r>
                      <m:f>
                        <m:fPr>
                          <m:ctrlPr>
                            <a:rPr lang="es-CO" b="0" i="1" smtClean="0">
                              <a:latin typeface="Cambria Math" panose="02040503050406030204" pitchFamily="18" charset="0"/>
                            </a:rPr>
                          </m:ctrlPr>
                        </m:fPr>
                        <m:num>
                          <m:r>
                            <a:rPr lang="es-CO" b="0" i="1" smtClean="0">
                              <a:latin typeface="Cambria Math" panose="02040503050406030204" pitchFamily="18" charset="0"/>
                            </a:rPr>
                            <m:t>2.924</m:t>
                          </m:r>
                        </m:num>
                        <m:den>
                          <m:r>
                            <a:rPr lang="es-CO" b="0" i="1" smtClean="0">
                              <a:latin typeface="Cambria Math" panose="02040503050406030204" pitchFamily="18" charset="0"/>
                            </a:rPr>
                            <m:t>20</m:t>
                          </m:r>
                        </m:den>
                      </m:f>
                      <m:r>
                        <a:rPr lang="es-CO" b="0" i="1" smtClean="0">
                          <a:latin typeface="Cambria Math" panose="02040503050406030204" pitchFamily="18" charset="0"/>
                        </a:rPr>
                        <m:t>−8.366=59.739</m:t>
                      </m:r>
                    </m:oMath>
                  </m:oMathPara>
                </a14:m>
                <a:endParaRPr lang="es-CO" dirty="0"/>
              </a:p>
            </p:txBody>
          </p:sp>
        </mc:Choice>
        <mc:Fallback>
          <p:sp>
            <p:nvSpPr>
              <p:cNvPr id="10" name="Rectángulo 9"/>
              <p:cNvSpPr>
                <a:spLocks noRot="1" noChangeAspect="1" noMove="1" noResize="1" noEditPoints="1" noAdjustHandles="1" noChangeArrowheads="1" noChangeShapeType="1" noTextEdit="1"/>
              </p:cNvSpPr>
              <p:nvPr/>
            </p:nvSpPr>
            <p:spPr>
              <a:xfrm>
                <a:off x="887587" y="5222134"/>
                <a:ext cx="4199355" cy="612732"/>
              </a:xfrm>
              <a:prstGeom prst="rect">
                <a:avLst/>
              </a:prstGeom>
              <a:blipFill>
                <a:blip r:embed="rId7"/>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018258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3. Precios de Referencia</a:t>
            </a:r>
            <a:endParaRPr lang="es-CO" sz="2400" dirty="0">
              <a:solidFill>
                <a:schemeClr val="accent3">
                  <a:lumMod val="50000"/>
                </a:schemeClr>
              </a:solidFill>
              <a:latin typeface="Arial" charset="0"/>
              <a:cs typeface="Arial" charset="0"/>
            </a:endParaRPr>
          </a:p>
        </p:txBody>
      </p:sp>
      <mc:AlternateContent xmlns:mc="http://schemas.openxmlformats.org/markup-compatibility/2006">
        <mc:Choice xmlns:a14="http://schemas.microsoft.com/office/drawing/2010/main" Requires="a14">
          <p:sp>
            <p:nvSpPr>
              <p:cNvPr id="5" name="Rectángulo 4"/>
              <p:cNvSpPr/>
              <p:nvPr/>
            </p:nvSpPr>
            <p:spPr>
              <a:xfrm>
                <a:off x="789596" y="3023000"/>
                <a:ext cx="4013471"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ea typeface="Times New Roman" panose="02020603050405020304" pitchFamily="18" charset="0"/>
                        <a:cs typeface="Times New Roman" panose="02020603050405020304" pitchFamily="18" charset="0"/>
                      </a:rPr>
                      <m:t>𝑃</m:t>
                    </m:r>
                    <m:r>
                      <a:rPr lang="es-CO" b="0" i="1" smtClean="0">
                        <a:latin typeface="Cambria Math" panose="02040503050406030204" pitchFamily="18" charset="0"/>
                        <a:ea typeface="Times New Roman" panose="02020603050405020304" pitchFamily="18" charset="0"/>
                        <a:cs typeface="Times New Roman" panose="02020603050405020304" pitchFamily="18" charset="0"/>
                      </a:rPr>
                      <m:t>𝑅𝑒𝑓</m:t>
                    </m:r>
                    <m:r>
                      <a:rPr lang="en-US" i="1" smtClean="0">
                        <a:latin typeface="Cambria Math" panose="02040503050406030204" pitchFamily="18" charset="0"/>
                        <a:ea typeface="Times New Roman" panose="02020603050405020304" pitchFamily="18" charset="0"/>
                        <a:cs typeface="Times New Roman" panose="02020603050405020304" pitchFamily="18" charset="0"/>
                      </a:rPr>
                      <m:t>𝑀</m:t>
                    </m:r>
                    <m:r>
                      <a:rPr lang="es-CO" b="0" i="1" smtClean="0">
                        <a:latin typeface="Cambria Math" panose="02040503050406030204" pitchFamily="18" charset="0"/>
                        <a:ea typeface="Times New Roman" panose="02020603050405020304" pitchFamily="18" charset="0"/>
                        <a:cs typeface="Times New Roman" panose="02020603050405020304" pitchFamily="18" charset="0"/>
                      </a:rPr>
                      <m:t>𝑛𝑡</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b="0" i="1" smtClean="0">
                        <a:effectLst/>
                        <a:latin typeface="Cambria Math" panose="02040503050406030204" pitchFamily="18" charset="0"/>
                        <a:ea typeface="Times New Roman" panose="02020603050405020304" pitchFamily="18" charset="0"/>
                        <a:cs typeface="Times New Roman" panose="02020603050405020304" pitchFamily="18" charset="0"/>
                      </a:rPr>
                      <m:t>81.858</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5.491</m:t>
                    </m:r>
                    <m:r>
                      <a:rPr lang="es-CO" sz="1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=87.350</m:t>
                    </m:r>
                  </m:oMath>
                </a14:m>
                <a:r>
                  <a:rPr lang="es-CO"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dirty="0"/>
              </a:p>
            </p:txBody>
          </p:sp>
        </mc:Choice>
        <mc:Fallback>
          <p:sp>
            <p:nvSpPr>
              <p:cNvPr id="5" name="Rectángulo 4"/>
              <p:cNvSpPr>
                <a:spLocks noRot="1" noChangeAspect="1" noMove="1" noResize="1" noEditPoints="1" noAdjustHandles="1" noChangeArrowheads="1" noChangeShapeType="1" noTextEdit="1"/>
              </p:cNvSpPr>
              <p:nvPr/>
            </p:nvSpPr>
            <p:spPr>
              <a:xfrm>
                <a:off x="789596" y="3023000"/>
                <a:ext cx="4013471" cy="369332"/>
              </a:xfrm>
              <a:prstGeom prst="rect">
                <a:avLst/>
              </a:prstGeom>
              <a:blipFill>
                <a:blip r:embed="rId2"/>
                <a:stretch>
                  <a:fillRect b="-1333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789596" y="4040404"/>
                <a:ext cx="553574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CO" i="1" smtClean="0">
                          <a:latin typeface="Cambria Math" panose="02040503050406030204" pitchFamily="18" charset="0"/>
                        </a:rPr>
                        <m:t>𝑃</m:t>
                      </m:r>
                      <m:r>
                        <a:rPr lang="es-CO" b="0" i="1" smtClean="0">
                          <a:latin typeface="Cambria Math" panose="02040503050406030204" pitchFamily="18" charset="0"/>
                        </a:rPr>
                        <m:t>𝑅𝑒𝑓</m:t>
                      </m:r>
                      <m:r>
                        <a:rPr lang="es-CO" i="1" smtClean="0">
                          <a:latin typeface="Cambria Math" panose="02040503050406030204" pitchFamily="18" charset="0"/>
                        </a:rPr>
                        <m:t>𝑀𝑖𝑒</m:t>
                      </m:r>
                      <m:r>
                        <a:rPr lang="es-CO" i="0">
                          <a:latin typeface="Cambria Math" panose="02040503050406030204" pitchFamily="18" charset="0"/>
                        </a:rPr>
                        <m:t>=</m:t>
                      </m:r>
                      <m:r>
                        <a:rPr lang="es-CO" b="0" i="1" smtClean="0">
                          <a:latin typeface="Cambria Math" panose="02040503050406030204" pitchFamily="18" charset="0"/>
                        </a:rPr>
                        <m:t>69.237+</m:t>
                      </m:r>
                      <m:r>
                        <a:rPr lang="es-CO"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5.491</m:t>
                      </m:r>
                      <m:r>
                        <a:rPr lang="es-CO" b="0" i="1" smtClean="0">
                          <a:solidFill>
                            <a:srgbClr val="00B050"/>
                          </a:solidFill>
                          <a:latin typeface="Cambria Math" panose="02040503050406030204" pitchFamily="18" charset="0"/>
                        </a:rPr>
                        <m:t>+270</m:t>
                      </m:r>
                      <m:r>
                        <a:rPr lang="es-CO" i="0">
                          <a:latin typeface="Cambria Math" panose="02040503050406030204" pitchFamily="18" charset="0"/>
                        </a:rPr>
                        <m:t> −</m:t>
                      </m:r>
                      <m:r>
                        <a:rPr lang="es-CO" b="0" i="1" smtClean="0">
                          <a:latin typeface="Cambria Math" panose="02040503050406030204" pitchFamily="18" charset="0"/>
                        </a:rPr>
                        <m:t>9.173=65.824</m:t>
                      </m:r>
                    </m:oMath>
                  </m:oMathPara>
                </a14:m>
                <a:endParaRPr lang="es-CO" dirty="0"/>
              </a:p>
            </p:txBody>
          </p:sp>
        </mc:Choice>
        <mc:Fallback>
          <p:sp>
            <p:nvSpPr>
              <p:cNvPr id="7" name="Rectángulo 6"/>
              <p:cNvSpPr>
                <a:spLocks noRot="1" noChangeAspect="1" noMove="1" noResize="1" noEditPoints="1" noAdjustHandles="1" noChangeArrowheads="1" noChangeShapeType="1" noTextEdit="1"/>
              </p:cNvSpPr>
              <p:nvPr/>
            </p:nvSpPr>
            <p:spPr>
              <a:xfrm>
                <a:off x="789596" y="4040404"/>
                <a:ext cx="5535746" cy="369332"/>
              </a:xfrm>
              <a:prstGeom prst="rect">
                <a:avLst/>
              </a:prstGeom>
              <a:blipFill>
                <a:blip r:embed="rId3"/>
                <a:stretch>
                  <a:fillRect b="-15000"/>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789596" y="4904500"/>
                <a:ext cx="4587281"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smtClean="0"/>
                        <m:t>𝑃</m:t>
                      </m:r>
                      <m:r>
                        <a:rPr lang="es-CO" b="0" i="1" smtClean="0">
                          <a:latin typeface="Cambria Math" panose="02040503050406030204" pitchFamily="18" charset="0"/>
                        </a:rPr>
                        <m:t>𝑅𝑒𝑓</m:t>
                      </m:r>
                      <m:r>
                        <a:rPr lang="en-US" i="1" smtClean="0"/>
                        <m:t>𝑀𝑜𝑚</m:t>
                      </m:r>
                      <m:r>
                        <a:rPr lang="es-CO" i="1"/>
                        <m:t>=</m:t>
                      </m:r>
                      <m:r>
                        <a:rPr lang="es-CO" b="0" i="1" smtClean="0">
                          <a:latin typeface="Cambria Math" panose="02040503050406030204" pitchFamily="18" charset="0"/>
                        </a:rPr>
                        <m:t>467∗</m:t>
                      </m:r>
                      <m:f>
                        <m:fPr>
                          <m:ctrlPr>
                            <a:rPr lang="es-CO" b="0" i="1" smtClean="0">
                              <a:latin typeface="Cambria Math" panose="02040503050406030204" pitchFamily="18" charset="0"/>
                            </a:rPr>
                          </m:ctrlPr>
                        </m:fPr>
                        <m:num>
                          <m:r>
                            <a:rPr lang="es-CO" b="0" i="1" smtClean="0">
                              <a:latin typeface="Cambria Math" panose="02040503050406030204" pitchFamily="18" charset="0"/>
                            </a:rPr>
                            <m:t>2.924</m:t>
                          </m:r>
                        </m:num>
                        <m:den>
                          <m:r>
                            <a:rPr lang="es-CO" b="0" i="1" smtClean="0">
                              <a:latin typeface="Cambria Math" panose="02040503050406030204" pitchFamily="18" charset="0"/>
                            </a:rPr>
                            <m:t>20</m:t>
                          </m:r>
                        </m:den>
                      </m:f>
                      <m:r>
                        <a:rPr lang="es-CO" b="0" i="1" smtClean="0">
                          <a:latin typeface="Cambria Math" panose="02040503050406030204" pitchFamily="18" charset="0"/>
                        </a:rPr>
                        <m:t>−8.366=59.841</m:t>
                      </m:r>
                    </m:oMath>
                  </m:oMathPara>
                </a14:m>
                <a:endParaRPr lang="es-CO" dirty="0"/>
              </a:p>
            </p:txBody>
          </p:sp>
        </mc:Choice>
        <mc:Fallback>
          <p:sp>
            <p:nvSpPr>
              <p:cNvPr id="10" name="Rectángulo 9"/>
              <p:cNvSpPr>
                <a:spLocks noRot="1" noChangeAspect="1" noMove="1" noResize="1" noEditPoints="1" noAdjustHandles="1" noChangeArrowheads="1" noChangeShapeType="1" noTextEdit="1"/>
              </p:cNvSpPr>
              <p:nvPr/>
            </p:nvSpPr>
            <p:spPr>
              <a:xfrm>
                <a:off x="789596" y="4904500"/>
                <a:ext cx="4587281" cy="612732"/>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1" name="4 CuadroTexto"/>
              <p:cNvSpPr txBox="1">
                <a:spLocks/>
              </p:cNvSpPr>
              <p:nvPr/>
            </p:nvSpPr>
            <p:spPr>
              <a:xfrm>
                <a:off x="1728582" y="1671464"/>
                <a:ext cx="5407025" cy="533400"/>
              </a:xfrm>
              <a:prstGeom prst="rect">
                <a:avLst/>
              </a:prstGeom>
              <a:noFill/>
            </p:spPr>
            <p:txBody>
              <a:bodyPr wrap="square" rtlCol="0">
                <a:noAutofit/>
              </a:bodyPr>
              <a:lstStyle/>
              <a:p>
                <a:pPr marL="180340" fontAlgn="base">
                  <a:spcAft>
                    <a:spcPts val="0"/>
                  </a:spcAft>
                </a:pPr>
                <a14:m>
                  <m:oMath xmlns:m="http://schemas.openxmlformats.org/officeDocument/2006/math">
                    <m:sSub>
                      <m:sSubPr>
                        <m:ctrlPr>
                          <a:rPr lang="es-CO" b="1"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𝑷𝑹𝒆𝒇</m:t>
                        </m:r>
                      </m:e>
                      <m:sub>
                        <m:r>
                          <a:rPr lang="en-US"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𝑿</m:t>
                        </m:r>
                      </m:sub>
                    </m:sSub>
                    <m:r>
                      <a:rPr lang="es-CO" b="1" i="1" kern="1200">
                        <a:solidFill>
                          <a:srgbClr val="000000"/>
                        </a:solidFill>
                        <a:effectLst/>
                        <a:latin typeface="Cambria Math" panose="02040503050406030204" pitchFamily="18" charset="0"/>
                        <a:ea typeface="Times New Roman" panose="02020603050405020304" pitchFamily="18" charset="0"/>
                      </a:rPr>
                      <m:t>=</m:t>
                    </m:r>
                    <m:r>
                      <a:rPr lang="es-CO" b="1" i="1" kern="1200">
                        <a:solidFill>
                          <a:srgbClr val="000000"/>
                        </a:solidFill>
                        <a:effectLst/>
                        <a:latin typeface="Cambria Math" panose="02040503050406030204" pitchFamily="18" charset="0"/>
                        <a:ea typeface="Cambria Math" panose="02040503050406030204" pitchFamily="18" charset="0"/>
                        <a:sym typeface="Symbol" panose="05050102010706020507" pitchFamily="18" charset="2"/>
                      </a:rPr>
                      <m:t></m:t>
                    </m:r>
                    <m:r>
                      <a:rPr lang="es-CO" b="1" i="1" kern="1200">
                        <a:solidFill>
                          <a:srgbClr val="000000"/>
                        </a:solidFill>
                        <a:effectLst/>
                        <a:latin typeface="Cambria Math" panose="02040503050406030204" pitchFamily="18" charset="0"/>
                        <a:ea typeface="Times New Roman" panose="02020603050405020304" pitchFamily="18" charset="0"/>
                      </a:rPr>
                      <m:t>∗</m:t>
                    </m:r>
                    <m:sSub>
                      <m:sSubPr>
                        <m:ctrlP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𝑷𝑴</m:t>
                        </m:r>
                      </m:e>
                      <m:sub>
                        <m: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CO" b="1"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sub>
                    </m:sSub>
                    <m:r>
                      <a:rPr lang="es-CO" b="1" i="1" kern="1200">
                        <a:solidFill>
                          <a:srgbClr val="000000"/>
                        </a:solidFill>
                        <a:effectLst/>
                        <a:latin typeface="Cambria Math" panose="02040503050406030204" pitchFamily="18" charset="0"/>
                        <a:ea typeface="Times New Roman" panose="02020603050405020304" pitchFamily="18" charset="0"/>
                      </a:rPr>
                      <m:t>+</m:t>
                    </m:r>
                    <m:f>
                      <m:fPr>
                        <m:ctrlPr>
                          <a:rPr lang="es-CO" b="1" i="1" kern="1200">
                            <a:solidFill>
                              <a:srgbClr val="000000"/>
                            </a:solidFill>
                            <a:effectLst/>
                            <a:latin typeface="Cambria Math" panose="02040503050406030204" pitchFamily="18" charset="0"/>
                            <a:ea typeface="Times New Roman" panose="02020603050405020304" pitchFamily="18" charset="0"/>
                          </a:rPr>
                        </m:ctrlPr>
                      </m:fPr>
                      <m:num>
                        <m:d>
                          <m:dPr>
                            <m:ctrlPr>
                              <a:rPr lang="es-CO" b="1" i="1" kern="1200">
                                <a:solidFill>
                                  <a:srgbClr val="000000"/>
                                </a:solidFill>
                                <a:effectLst/>
                                <a:latin typeface="Cambria Math" panose="02040503050406030204" pitchFamily="18" charset="0"/>
                                <a:ea typeface="Times New Roman" panose="02020603050405020304" pitchFamily="18" charset="0"/>
                              </a:rPr>
                            </m:ctrlPr>
                          </m:dPr>
                          <m:e>
                            <m:r>
                              <a:rPr lang="es-CO" b="1" i="1" kern="1200" smtClean="0">
                                <a:solidFill>
                                  <a:srgbClr val="000000"/>
                                </a:solidFill>
                                <a:effectLst/>
                                <a:latin typeface="Cambria Math" panose="02040503050406030204" pitchFamily="18" charset="0"/>
                                <a:ea typeface="Times New Roman" panose="02020603050405020304" pitchFamily="18" charset="0"/>
                              </a:rPr>
                              <m:t>𝟏</m:t>
                            </m:r>
                            <m:r>
                              <a:rPr lang="es-CO" b="1" i="1" kern="1200">
                                <a:solidFill>
                                  <a:srgbClr val="000000"/>
                                </a:solidFill>
                                <a:effectLst/>
                                <a:latin typeface="Cambria Math" panose="02040503050406030204" pitchFamily="18" charset="0"/>
                                <a:ea typeface="Times New Roman" panose="02020603050405020304" pitchFamily="18" charset="0"/>
                              </a:rPr>
                              <m:t>−</m:t>
                            </m:r>
                            <m:r>
                              <a:rPr lang="es-CO" b="1" i="1" kern="1200">
                                <a:solidFill>
                                  <a:srgbClr val="000000"/>
                                </a:solidFill>
                                <a:effectLst/>
                                <a:latin typeface="Cambria Math" panose="02040503050406030204" pitchFamily="18" charset="0"/>
                                <a:ea typeface="Cambria Math" panose="02040503050406030204" pitchFamily="18" charset="0"/>
                                <a:sym typeface="Symbol" panose="05050102010706020507" pitchFamily="18" charset="2"/>
                              </a:rPr>
                              <m:t></m:t>
                            </m:r>
                          </m:e>
                        </m:d>
                        <m:r>
                          <a:rPr lang="es-CO" b="1" i="1" kern="1200">
                            <a:solidFill>
                              <a:srgbClr val="000000"/>
                            </a:solidFill>
                            <a:effectLst/>
                            <a:latin typeface="Cambria Math" panose="02040503050406030204" pitchFamily="18" charset="0"/>
                            <a:ea typeface="Times New Roman" panose="02020603050405020304" pitchFamily="18" charset="0"/>
                          </a:rPr>
                          <m:t>∗</m:t>
                        </m:r>
                        <m:nary>
                          <m:naryPr>
                            <m:chr m:val="∑"/>
                            <m:ctrlPr>
                              <a:rPr lang="es-CO" b="1" i="1" kern="1200">
                                <a:solidFill>
                                  <a:srgbClr val="000000"/>
                                </a:solidFill>
                                <a:effectLst/>
                                <a:latin typeface="Cambria Math" panose="02040503050406030204" pitchFamily="18" charset="0"/>
                                <a:ea typeface="Times New Roman" panose="02020603050405020304" pitchFamily="18" charset="0"/>
                              </a:rPr>
                            </m:ctrlPr>
                          </m:naryPr>
                          <m:sub>
                            <m:r>
                              <a:rPr lang="es-CO" b="1" i="1" kern="1200">
                                <a:solidFill>
                                  <a:srgbClr val="000000"/>
                                </a:solidFill>
                                <a:effectLst/>
                                <a:latin typeface="Cambria Math" panose="02040503050406030204" pitchFamily="18" charset="0"/>
                                <a:ea typeface="Times New Roman" panose="02020603050405020304" pitchFamily="18" charset="0"/>
                              </a:rPr>
                              <m:t>𝒕</m:t>
                            </m:r>
                            <m:r>
                              <a:rPr lang="es-CO" b="1" i="1" kern="1200">
                                <a:solidFill>
                                  <a:srgbClr val="000000"/>
                                </a:solidFill>
                                <a:effectLst/>
                                <a:latin typeface="Cambria Math" panose="02040503050406030204" pitchFamily="18" charset="0"/>
                                <a:ea typeface="Times New Roman" panose="02020603050405020304" pitchFamily="18" charset="0"/>
                              </a:rPr>
                              <m:t>𝟐</m:t>
                            </m:r>
                          </m:sub>
                          <m:sup>
                            <m:r>
                              <a:rPr lang="es-CO" b="1" i="1" kern="1200">
                                <a:solidFill>
                                  <a:srgbClr val="000000"/>
                                </a:solidFill>
                                <a:effectLst/>
                                <a:latin typeface="Cambria Math" panose="02040503050406030204" pitchFamily="18" charset="0"/>
                                <a:ea typeface="Times New Roman" panose="02020603050405020304" pitchFamily="18" charset="0"/>
                              </a:rPr>
                              <m:t>𝟏𝟐</m:t>
                            </m:r>
                          </m:sup>
                          <m:e>
                            <m:sSub>
                              <m:sSubPr>
                                <m:ctrlPr>
                                  <a:rPr lang="es-CO" b="1" i="1" kern="1200">
                                    <a:solidFill>
                                      <a:srgbClr val="000000"/>
                                    </a:solidFill>
                                    <a:effectLst/>
                                    <a:latin typeface="Cambria Math" panose="02040503050406030204" pitchFamily="18" charset="0"/>
                                    <a:ea typeface="Times New Roman" panose="02020603050405020304" pitchFamily="18" charset="0"/>
                                  </a:rPr>
                                </m:ctrlPr>
                              </m:sSubPr>
                              <m:e>
                                <m:r>
                                  <a:rPr lang="es-CO" b="1" i="1" kern="1200">
                                    <a:solidFill>
                                      <a:srgbClr val="000000"/>
                                    </a:solidFill>
                                    <a:effectLst/>
                                    <a:latin typeface="Cambria Math" panose="02040503050406030204" pitchFamily="18" charset="0"/>
                                    <a:ea typeface="Times New Roman" panose="02020603050405020304" pitchFamily="18" charset="0"/>
                                  </a:rPr>
                                  <m:t>𝑷𝑴</m:t>
                                </m:r>
                              </m:e>
                              <m:sub>
                                <m:r>
                                  <a:rPr lang="es-CO" b="1" i="1" kern="1200">
                                    <a:solidFill>
                                      <a:srgbClr val="000000"/>
                                    </a:solidFill>
                                    <a:effectLst/>
                                    <a:latin typeface="Cambria Math" panose="02040503050406030204" pitchFamily="18" charset="0"/>
                                    <a:ea typeface="Times New Roman" panose="02020603050405020304" pitchFamily="18" charset="0"/>
                                  </a:rPr>
                                  <m:t>𝒙</m:t>
                                </m:r>
                                <m:r>
                                  <a:rPr lang="es-CO" b="1" i="1" kern="1200">
                                    <a:solidFill>
                                      <a:srgbClr val="000000"/>
                                    </a:solidFill>
                                    <a:effectLst/>
                                    <a:latin typeface="Cambria Math" panose="02040503050406030204" pitchFamily="18" charset="0"/>
                                    <a:ea typeface="Times New Roman" panose="02020603050405020304" pitchFamily="18" charset="0"/>
                                  </a:rPr>
                                  <m:t> </m:t>
                                </m:r>
                                <m:r>
                                  <a:rPr lang="es-CO" b="1" i="1" kern="1200">
                                    <a:solidFill>
                                      <a:srgbClr val="000000"/>
                                    </a:solidFill>
                                    <a:effectLst/>
                                    <a:latin typeface="Cambria Math" panose="02040503050406030204" pitchFamily="18" charset="0"/>
                                    <a:ea typeface="Times New Roman" panose="02020603050405020304" pitchFamily="18" charset="0"/>
                                  </a:rPr>
                                  <m:t>𝒕</m:t>
                                </m:r>
                              </m:sub>
                            </m:sSub>
                          </m:e>
                        </m:nary>
                      </m:num>
                      <m:den>
                        <m:r>
                          <a:rPr lang="es-CO" b="1" i="1" kern="1200">
                            <a:solidFill>
                              <a:srgbClr val="000000"/>
                            </a:solidFill>
                            <a:effectLst/>
                            <a:latin typeface="Cambria Math" panose="02040503050406030204" pitchFamily="18" charset="0"/>
                            <a:ea typeface="Times New Roman" panose="02020603050405020304" pitchFamily="18" charset="0"/>
                          </a:rPr>
                          <m:t>𝟏𝟏</m:t>
                        </m:r>
                      </m:den>
                    </m:f>
                    <m:r>
                      <a:rPr lang="es-CO" b="1" i="1" kern="1200">
                        <a:solidFill>
                          <a:srgbClr val="000000"/>
                        </a:solidFill>
                        <a:effectLst/>
                        <a:latin typeface="Cambria Math" panose="02040503050406030204" pitchFamily="18" charset="0"/>
                        <a:ea typeface="Times New Roman" panose="02020603050405020304" pitchFamily="18" charset="0"/>
                      </a:rPr>
                      <m:t>+</m:t>
                    </m:r>
                    <m:r>
                      <a:rPr lang="en-US" b="1" i="1" kern="1200">
                        <a:solidFill>
                          <a:srgbClr val="000000"/>
                        </a:solidFill>
                        <a:effectLst/>
                        <a:latin typeface="Cambria Math" panose="02040503050406030204" pitchFamily="18" charset="0"/>
                        <a:ea typeface="Times New Roman" panose="02020603050405020304" pitchFamily="18" charset="0"/>
                      </a:rPr>
                      <m:t>𝑭𝒂</m:t>
                    </m:r>
                    <m:r>
                      <a:rPr lang="es-CO" b="1" i="1" kern="1200">
                        <a:solidFill>
                          <a:srgbClr val="000000"/>
                        </a:solidFill>
                        <a:effectLst/>
                        <a:latin typeface="Cambria Math" panose="02040503050406030204" pitchFamily="18" charset="0"/>
                        <a:ea typeface="Times New Roman" panose="02020603050405020304" pitchFamily="18" charset="0"/>
                      </a:rPr>
                      <m:t>−</m:t>
                    </m:r>
                    <m:sSub>
                      <m:sSubPr>
                        <m:ctrlPr>
                          <a:rPr lang="es-CO" b="1" i="1" kern="1200">
                            <a:solidFill>
                              <a:srgbClr val="000000"/>
                            </a:solidFill>
                            <a:effectLst/>
                            <a:latin typeface="Cambria Math" panose="02040503050406030204" pitchFamily="18" charset="0"/>
                            <a:ea typeface="Times New Roman" panose="02020603050405020304" pitchFamily="18" charset="0"/>
                          </a:rPr>
                        </m:ctrlPr>
                      </m:sSubPr>
                      <m:e>
                        <m:r>
                          <a:rPr lang="en-US" b="1" i="1" kern="1200">
                            <a:solidFill>
                              <a:srgbClr val="000000"/>
                            </a:solidFill>
                            <a:effectLst/>
                            <a:latin typeface="Cambria Math" panose="02040503050406030204" pitchFamily="18" charset="0"/>
                            <a:ea typeface="Times New Roman" panose="02020603050405020304" pitchFamily="18" charset="0"/>
                          </a:rPr>
                          <m:t>𝑮𝑴</m:t>
                        </m:r>
                      </m:e>
                      <m:sub>
                        <m:r>
                          <a:rPr lang="en-US" b="1" i="1" kern="1200">
                            <a:solidFill>
                              <a:srgbClr val="000000"/>
                            </a:solidFill>
                            <a:effectLst/>
                            <a:latin typeface="Cambria Math" panose="02040503050406030204" pitchFamily="18" charset="0"/>
                            <a:ea typeface="Times New Roman" panose="02020603050405020304" pitchFamily="18" charset="0"/>
                          </a:rPr>
                          <m:t>𝒙𝒕</m:t>
                        </m:r>
                      </m:sub>
                    </m:sSub>
                  </m:oMath>
                </a14:m>
                <a:r>
                  <a:rPr lang="es-CO" b="1" kern="1200" dirty="0">
                    <a:solidFill>
                      <a:srgbClr val="000000"/>
                    </a:solidFill>
                    <a:effectLst/>
                    <a:latin typeface="Times New Roman" panose="02020603050405020304" pitchFamily="18" charset="0"/>
                    <a:ea typeface="Times New Roman" panose="02020603050405020304" pitchFamily="18" charset="0"/>
                  </a:rPr>
                  <a:t>, </a:t>
                </a:r>
                <a:endParaRPr lang="es-CO" b="1" dirty="0">
                  <a:effectLst/>
                  <a:latin typeface="Times New Roman" panose="02020603050405020304" pitchFamily="18" charset="0"/>
                  <a:ea typeface="Times New Roman" panose="02020603050405020304" pitchFamily="18" charset="0"/>
                </a:endParaRPr>
              </a:p>
            </p:txBody>
          </p:sp>
        </mc:Choice>
        <mc:Fallback>
          <p:sp>
            <p:nvSpPr>
              <p:cNvPr id="11" name="4 CuadroTexto"/>
              <p:cNvSpPr txBox="1">
                <a:spLocks noRot="1" noChangeAspect="1" noMove="1" noResize="1" noEditPoints="1" noAdjustHandles="1" noChangeArrowheads="1" noChangeShapeType="1" noTextEdit="1"/>
              </p:cNvSpPr>
              <p:nvPr/>
            </p:nvSpPr>
            <p:spPr>
              <a:xfrm>
                <a:off x="1728582" y="1671464"/>
                <a:ext cx="5407025" cy="533400"/>
              </a:xfrm>
              <a:prstGeom prst="rect">
                <a:avLst/>
              </a:prstGeom>
              <a:blipFill>
                <a:blip r:embed="rId5"/>
                <a:stretch>
                  <a:fillRect r="-789" b="-9091"/>
                </a:stretch>
              </a:blipFill>
            </p:spPr>
            <p:txBody>
              <a:bodyPr/>
              <a:lstStyle/>
              <a:p>
                <a:r>
                  <a:rPr lang="es-CO">
                    <a:noFill/>
                  </a:rPr>
                  <a:t> </a:t>
                </a:r>
              </a:p>
            </p:txBody>
          </p:sp>
        </mc:Fallback>
      </mc:AlternateContent>
    </p:spTree>
    <p:extLst>
      <p:ext uri="{BB962C8B-B14F-4D97-AF65-F5344CB8AC3E}">
        <p14:creationId xmlns:p14="http://schemas.microsoft.com/office/powerpoint/2010/main" val="906536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00050"/>
          </a:xfrm>
          <a:prstGeom prst="rect">
            <a:avLst/>
          </a:prstGeom>
        </p:spPr>
        <p:txBody>
          <a:bodyPr>
            <a:spAutoFit/>
          </a:bodyPr>
          <a:lstStyle/>
          <a:p>
            <a:pPr algn="ctr" eaLnBrk="1" hangingPunct="1">
              <a:defRPr/>
            </a:pPr>
            <a:r>
              <a:rPr lang="es-CO" sz="2000" b="1" dirty="0">
                <a:solidFill>
                  <a:schemeClr val="accent3">
                    <a:lumMod val="50000"/>
                  </a:schemeClr>
                </a:solidFill>
              </a:rPr>
              <a:t>Resultados</a:t>
            </a:r>
            <a:endParaRPr lang="es-CO" sz="2000" dirty="0">
              <a:solidFill>
                <a:schemeClr val="accent3">
                  <a:lumMod val="50000"/>
                </a:schemeClr>
              </a:solidFill>
              <a:latin typeface="Arial" charset="0"/>
              <a:cs typeface="Arial"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578518698"/>
              </p:ext>
            </p:extLst>
          </p:nvPr>
        </p:nvGraphicFramePr>
        <p:xfrm>
          <a:off x="622209" y="1412776"/>
          <a:ext cx="7982239" cy="3888432"/>
        </p:xfrm>
        <a:graphic>
          <a:graphicData uri="http://schemas.openxmlformats.org/presentationml/2006/ole">
            <mc:AlternateContent xmlns:mc="http://schemas.openxmlformats.org/markup-compatibility/2006">
              <mc:Choice xmlns:v="urn:schemas-microsoft-com:vml" Requires="v">
                <p:oleObj spid="_x0000_s20507" name="Worksheet" r:id="rId3" imgW="5553052" imgH="2705294" progId="Excel.Sheet.12">
                  <p:embed/>
                </p:oleObj>
              </mc:Choice>
              <mc:Fallback>
                <p:oleObj name="Worksheet" r:id="rId3" imgW="5553052" imgH="2705294" progId="Excel.Sheet.12">
                  <p:embed/>
                  <p:pic>
                    <p:nvPicPr>
                      <p:cNvPr id="0" name=""/>
                      <p:cNvPicPr/>
                      <p:nvPr/>
                    </p:nvPicPr>
                    <p:blipFill>
                      <a:blip r:embed="rId4"/>
                      <a:stretch>
                        <a:fillRect/>
                      </a:stretch>
                    </p:blipFill>
                    <p:spPr>
                      <a:xfrm>
                        <a:off x="622209" y="1412776"/>
                        <a:ext cx="7982239" cy="3888432"/>
                      </a:xfrm>
                      <a:prstGeom prst="rect">
                        <a:avLst/>
                      </a:prstGeom>
                    </p:spPr>
                  </p:pic>
                </p:oleObj>
              </mc:Fallback>
            </mc:AlternateContent>
          </a:graphicData>
        </a:graphic>
      </p:graphicFrame>
    </p:spTree>
    <p:extLst>
      <p:ext uri="{BB962C8B-B14F-4D97-AF65-F5344CB8AC3E}">
        <p14:creationId xmlns:p14="http://schemas.microsoft.com/office/powerpoint/2010/main" val="329263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457200" y="115782"/>
            <a:ext cx="8229600" cy="703262"/>
          </a:xfrm>
        </p:spPr>
        <p:txBody>
          <a:bodyPr rtlCol="0">
            <a:normAutofit/>
          </a:bodyPr>
          <a:lstStyle/>
          <a:p>
            <a:pPr marL="838200" indent="-838200" eaLnBrk="1" fontAlgn="auto" hangingPunct="1">
              <a:spcAft>
                <a:spcPts val="0"/>
              </a:spcAft>
              <a:defRPr/>
            </a:pPr>
            <a:r>
              <a:rPr lang="es-MX" sz="3200" b="1" dirty="0">
                <a:solidFill>
                  <a:schemeClr val="accent3">
                    <a:lumMod val="50000"/>
                  </a:schemeClr>
                </a:solidFill>
              </a:rPr>
              <a:t> Estructura de Mercados del FEPA</a:t>
            </a:r>
            <a:endParaRPr lang="en-GB" sz="3200" b="1" dirty="0">
              <a:solidFill>
                <a:schemeClr val="accent3">
                  <a:lumMod val="50000"/>
                </a:schemeClr>
              </a:solidFill>
            </a:endParaRPr>
          </a:p>
        </p:txBody>
      </p:sp>
      <p:sp>
        <p:nvSpPr>
          <p:cNvPr id="4" name="2 Marcador de contenido"/>
          <p:cNvSpPr>
            <a:spLocks noGrp="1"/>
          </p:cNvSpPr>
          <p:nvPr>
            <p:ph idx="1"/>
          </p:nvPr>
        </p:nvSpPr>
        <p:spPr>
          <a:xfrm>
            <a:off x="265112" y="1268760"/>
            <a:ext cx="8613775" cy="5214938"/>
          </a:xfrm>
        </p:spPr>
        <p:txBody>
          <a:bodyPr/>
          <a:lstStyle/>
          <a:p>
            <a:pPr lvl="2" algn="just" eaLnBrk="1" hangingPunct="1">
              <a:buFont typeface="Arial" charset="0"/>
              <a:buChar char="•"/>
              <a:defRPr/>
            </a:pPr>
            <a:endParaRPr lang="es-MX" altLang="es-CO" sz="1800" b="1" dirty="0"/>
          </a:p>
          <a:p>
            <a:pPr lvl="2" algn="just" eaLnBrk="1" hangingPunct="1">
              <a:buFont typeface="Arial" charset="0"/>
              <a:buChar char="•"/>
              <a:defRPr/>
            </a:pPr>
            <a:endParaRPr lang="es-MX" altLang="es-CO" sz="1800" b="1" dirty="0"/>
          </a:p>
          <a:p>
            <a:pPr marL="1695450" lvl="2" algn="just" eaLnBrk="1" hangingPunct="1">
              <a:buFont typeface="Arial" charset="0"/>
              <a:buChar char="•"/>
              <a:defRPr/>
            </a:pPr>
            <a:r>
              <a:rPr lang="es-MX" altLang="es-CO" sz="1800" b="1" dirty="0"/>
              <a:t>Mercado Nacional Tradicional</a:t>
            </a:r>
          </a:p>
          <a:p>
            <a:pPr marL="1695450" lvl="2" algn="just">
              <a:buFont typeface="Arial" charset="0"/>
              <a:buChar char="•"/>
              <a:defRPr/>
            </a:pPr>
            <a:endParaRPr lang="es-MX" altLang="es-CO" sz="1800" b="1" dirty="0"/>
          </a:p>
          <a:p>
            <a:pPr marL="1695450" lvl="2" algn="just">
              <a:buFont typeface="Arial" charset="0"/>
              <a:buChar char="•"/>
              <a:defRPr/>
            </a:pPr>
            <a:endParaRPr lang="es-MX" altLang="es-CO" sz="1800" b="1" dirty="0"/>
          </a:p>
          <a:p>
            <a:pPr marL="1695450" lvl="2" algn="just">
              <a:buFont typeface="Arial" charset="0"/>
              <a:buChar char="•"/>
              <a:defRPr/>
            </a:pPr>
            <a:endParaRPr lang="es-MX" altLang="es-CO" sz="1800" b="1" dirty="0"/>
          </a:p>
          <a:p>
            <a:pPr marL="1695450" lvl="2" algn="just">
              <a:buFont typeface="Arial" charset="0"/>
              <a:buChar char="•"/>
              <a:defRPr/>
            </a:pPr>
            <a:endParaRPr lang="es-MX" altLang="es-CO" sz="1800" b="1" dirty="0"/>
          </a:p>
          <a:p>
            <a:pPr marL="1695450" lvl="2" algn="just">
              <a:buFont typeface="Arial" charset="0"/>
              <a:buChar char="•"/>
              <a:defRPr/>
            </a:pPr>
            <a:endParaRPr lang="es-MX" altLang="es-CO" sz="1800" b="1" dirty="0"/>
          </a:p>
          <a:p>
            <a:pPr marL="1695450" lvl="2" algn="just">
              <a:buFont typeface="Arial" charset="0"/>
              <a:buChar char="•"/>
              <a:defRPr/>
            </a:pPr>
            <a:r>
              <a:rPr lang="es-MX" altLang="es-CO" sz="1800" b="1" dirty="0"/>
              <a:t>Mercados Interno Especial</a:t>
            </a:r>
          </a:p>
          <a:p>
            <a:pPr marL="1695450" lvl="2" algn="just">
              <a:buFont typeface="Arial" charset="0"/>
              <a:buChar char="•"/>
              <a:defRPr/>
            </a:pPr>
            <a:r>
              <a:rPr lang="es-MX" altLang="es-CO" sz="1800" b="1" dirty="0"/>
              <a:t>Otros Mercados:</a:t>
            </a:r>
            <a:endParaRPr lang="es-MX" altLang="es-CO" sz="1800" dirty="0"/>
          </a:p>
          <a:p>
            <a:pPr marL="1695450" lvl="3" algn="just">
              <a:buFont typeface="Arial" charset="0"/>
              <a:buChar char="–"/>
              <a:defRPr/>
            </a:pPr>
            <a:r>
              <a:rPr lang="es-MX" altLang="es-CO" sz="1400" dirty="0"/>
              <a:t>Materias Primas</a:t>
            </a:r>
          </a:p>
          <a:p>
            <a:pPr marL="1695450" lvl="3" algn="just">
              <a:buFont typeface="Arial" charset="0"/>
              <a:buChar char="–"/>
              <a:defRPr/>
            </a:pPr>
            <a:r>
              <a:rPr lang="es-MX" altLang="es-CO" sz="1400" dirty="0"/>
              <a:t>Exportación conjunta</a:t>
            </a:r>
            <a:endParaRPr lang="es-MX" altLang="es-CO" sz="1400" b="1" dirty="0">
              <a:solidFill>
                <a:srgbClr val="C00000"/>
              </a:solidFill>
            </a:endParaRPr>
          </a:p>
          <a:p>
            <a:pPr marL="1695450" lvl="3" algn="just">
              <a:buFont typeface="Arial" charset="0"/>
              <a:buChar char="–"/>
              <a:defRPr/>
            </a:pPr>
            <a:r>
              <a:rPr lang="es-MX" altLang="es-CO" sz="1400" dirty="0"/>
              <a:t>Exportación</a:t>
            </a:r>
          </a:p>
          <a:p>
            <a:pPr lvl="2" algn="just" eaLnBrk="1" hangingPunct="1">
              <a:buFont typeface="Arial" charset="0"/>
              <a:buChar char="•"/>
              <a:defRPr/>
            </a:pPr>
            <a:endParaRPr lang="es-MX" altLang="es-CO" sz="1800" b="1" dirty="0"/>
          </a:p>
          <a:p>
            <a:pPr lvl="2" algn="just" eaLnBrk="1" hangingPunct="1">
              <a:buFont typeface="Arial" charset="0"/>
              <a:buChar char="•"/>
              <a:defRPr/>
            </a:pPr>
            <a:endParaRPr lang="es-MX" altLang="es-CO" sz="1800" b="1" dirty="0"/>
          </a:p>
          <a:p>
            <a:pPr lvl="2" algn="just" eaLnBrk="1" hangingPunct="1">
              <a:buFont typeface="Arial" charset="0"/>
              <a:buChar char="•"/>
              <a:defRPr/>
            </a:pPr>
            <a:endParaRPr lang="es-MX" altLang="es-CO" sz="1800" b="1" dirty="0"/>
          </a:p>
          <a:p>
            <a:pPr lvl="2" algn="just" eaLnBrk="1" hangingPunct="1">
              <a:buFont typeface="Arial" charset="0"/>
              <a:buChar char="•"/>
              <a:defRPr/>
            </a:pPr>
            <a:endParaRPr lang="es-MX" altLang="es-CO" sz="1800" b="1" dirty="0"/>
          </a:p>
          <a:p>
            <a:pPr marL="914400" lvl="2" indent="0" algn="just" eaLnBrk="1" hangingPunct="1">
              <a:buFont typeface="Arial" charset="0"/>
              <a:buNone/>
              <a:defRPr/>
            </a:pPr>
            <a:endParaRPr lang="es-MX" altLang="es-CO" sz="1800" dirty="0"/>
          </a:p>
          <a:p>
            <a:pPr lvl="2" algn="just">
              <a:buFont typeface="Arial" charset="0"/>
              <a:buChar char="•"/>
              <a:defRPr/>
            </a:pPr>
            <a:endParaRPr lang="es-MX" altLang="es-CO" sz="1800" b="1" dirty="0"/>
          </a:p>
          <a:p>
            <a:pPr lvl="2" algn="just" eaLnBrk="1" hangingPunct="1">
              <a:buFont typeface="Arial" charset="0"/>
              <a:buChar char="•"/>
              <a:defRPr/>
            </a:pPr>
            <a:endParaRPr lang="es-MX" altLang="es-CO" sz="1800" dirty="0"/>
          </a:p>
          <a:p>
            <a:pPr lvl="1" algn="just" eaLnBrk="1" hangingPunct="1">
              <a:buFont typeface="Arial" charset="0"/>
              <a:buChar char="–"/>
              <a:defRPr/>
            </a:pPr>
            <a:endParaRPr lang="es-MX" altLang="es-CO" sz="1800" dirty="0"/>
          </a:p>
        </p:txBody>
      </p:sp>
      <p:grpSp>
        <p:nvGrpSpPr>
          <p:cNvPr id="2" name="Grupo 1"/>
          <p:cNvGrpSpPr/>
          <p:nvPr/>
        </p:nvGrpSpPr>
        <p:grpSpPr>
          <a:xfrm>
            <a:off x="265112" y="1052736"/>
            <a:ext cx="1407557" cy="4615526"/>
            <a:chOff x="160892" y="1204380"/>
            <a:chExt cx="1407557" cy="4615526"/>
          </a:xfrm>
        </p:grpSpPr>
        <p:sp>
          <p:nvSpPr>
            <p:cNvPr id="5" name="11 Abrir llave"/>
            <p:cNvSpPr/>
            <p:nvPr/>
          </p:nvSpPr>
          <p:spPr>
            <a:xfrm>
              <a:off x="1136649" y="3443418"/>
              <a:ext cx="431800" cy="23764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CO"/>
            </a:p>
          </p:txBody>
        </p:sp>
        <p:sp>
          <p:nvSpPr>
            <p:cNvPr id="6" name="14 CuadroTexto"/>
            <p:cNvSpPr txBox="1">
              <a:spLocks noChangeArrowheads="1"/>
            </p:cNvSpPr>
            <p:nvPr/>
          </p:nvSpPr>
          <p:spPr bwMode="auto">
            <a:xfrm rot="16200000">
              <a:off x="-345295" y="4262330"/>
              <a:ext cx="17510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O" altLang="es-CO" sz="1400" b="1" dirty="0">
                  <a:latin typeface="Arial" panose="020B0604020202020204" pitchFamily="34" charset="0"/>
                </a:rPr>
                <a:t>Volumen que forma</a:t>
              </a:r>
            </a:p>
            <a:p>
              <a:pPr algn="ctr" eaLnBrk="1" hangingPunct="1">
                <a:spcBef>
                  <a:spcPct val="0"/>
                </a:spcBef>
                <a:buFontTx/>
                <a:buNone/>
              </a:pPr>
              <a:r>
                <a:rPr lang="es-CO" altLang="es-CO" sz="1400" b="1" dirty="0">
                  <a:latin typeface="Arial" panose="020B0604020202020204" pitchFamily="34" charset="0"/>
                </a:rPr>
                <a:t> factor Z.</a:t>
              </a:r>
            </a:p>
          </p:txBody>
        </p:sp>
        <p:sp>
          <p:nvSpPr>
            <p:cNvPr id="7" name="16 Abrir llave"/>
            <p:cNvSpPr/>
            <p:nvPr/>
          </p:nvSpPr>
          <p:spPr>
            <a:xfrm>
              <a:off x="1244599" y="1912615"/>
              <a:ext cx="323850" cy="1081087"/>
            </a:xfrm>
            <a:prstGeom prst="leftBrace">
              <a:avLst>
                <a:gd name="adj1" fmla="val 125000"/>
                <a:gd name="adj2" fmla="val 52264"/>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CO"/>
            </a:p>
          </p:txBody>
        </p:sp>
        <p:sp>
          <p:nvSpPr>
            <p:cNvPr id="8" name="4 CuadroTexto"/>
            <p:cNvSpPr txBox="1">
              <a:spLocks noChangeArrowheads="1"/>
            </p:cNvSpPr>
            <p:nvPr/>
          </p:nvSpPr>
          <p:spPr bwMode="auto">
            <a:xfrm rot="16200000">
              <a:off x="-765971" y="2238636"/>
              <a:ext cx="2592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CO" altLang="es-CO" sz="1400" b="1" dirty="0">
                  <a:latin typeface="Arial" panose="020B0604020202020204" pitchFamily="34" charset="0"/>
                </a:rPr>
                <a:t>El volumen que </a:t>
              </a:r>
            </a:p>
            <a:p>
              <a:pPr algn="ctr" eaLnBrk="1" hangingPunct="1">
                <a:spcBef>
                  <a:spcPct val="0"/>
                </a:spcBef>
                <a:buFontTx/>
                <a:buNone/>
              </a:pPr>
              <a:r>
                <a:rPr lang="es-CO" altLang="es-CO" sz="1400" b="1" dirty="0">
                  <a:latin typeface="Arial" panose="020B0604020202020204" pitchFamily="34" charset="0"/>
                </a:rPr>
                <a:t>forma el factor Y.</a:t>
              </a:r>
            </a:p>
          </p:txBody>
        </p:sp>
      </p:grpSp>
      <p:sp>
        <p:nvSpPr>
          <p:cNvPr id="3" name="CuadroTexto 2"/>
          <p:cNvSpPr txBox="1"/>
          <p:nvPr/>
        </p:nvSpPr>
        <p:spPr>
          <a:xfrm>
            <a:off x="5868144" y="2852936"/>
            <a:ext cx="1755609" cy="646331"/>
          </a:xfrm>
          <a:prstGeom prst="rect">
            <a:avLst/>
          </a:prstGeom>
          <a:noFill/>
        </p:spPr>
        <p:txBody>
          <a:bodyPr wrap="none" rtlCol="0">
            <a:spAutoFit/>
          </a:bodyPr>
          <a:lstStyle/>
          <a:p>
            <a:r>
              <a:rPr lang="es-CO" sz="3600" b="1" dirty="0">
                <a:latin typeface="+mn-lt"/>
              </a:rPr>
              <a:t>Y+Z =  1 </a:t>
            </a:r>
          </a:p>
        </p:txBody>
      </p:sp>
    </p:spTree>
    <p:extLst>
      <p:ext uri="{BB962C8B-B14F-4D97-AF65-F5344CB8AC3E}">
        <p14:creationId xmlns:p14="http://schemas.microsoft.com/office/powerpoint/2010/main" val="2501614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00050"/>
          </a:xfrm>
          <a:prstGeom prst="rect">
            <a:avLst/>
          </a:prstGeom>
        </p:spPr>
        <p:txBody>
          <a:bodyPr>
            <a:spAutoFit/>
          </a:bodyPr>
          <a:lstStyle/>
          <a:p>
            <a:pPr algn="ctr" eaLnBrk="1" hangingPunct="1">
              <a:defRPr/>
            </a:pPr>
            <a:r>
              <a:rPr lang="es-CO" sz="2000" b="1" dirty="0">
                <a:solidFill>
                  <a:schemeClr val="accent3">
                    <a:lumMod val="50000"/>
                  </a:schemeClr>
                </a:solidFill>
              </a:rPr>
              <a:t>Validación</a:t>
            </a:r>
            <a:endParaRPr lang="es-CO" sz="2000" dirty="0">
              <a:solidFill>
                <a:schemeClr val="accent3">
                  <a:lumMod val="50000"/>
                </a:schemeClr>
              </a:solidFill>
              <a:latin typeface="Arial" charset="0"/>
              <a:cs typeface="Arial"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2353101246"/>
              </p:ext>
            </p:extLst>
          </p:nvPr>
        </p:nvGraphicFramePr>
        <p:xfrm>
          <a:off x="107504" y="1628800"/>
          <a:ext cx="8942560" cy="1474444"/>
        </p:xfrm>
        <a:graphic>
          <a:graphicData uri="http://schemas.openxmlformats.org/presentationml/2006/ole">
            <mc:AlternateContent xmlns:mc="http://schemas.openxmlformats.org/markup-compatibility/2006">
              <mc:Choice xmlns:v="urn:schemas-microsoft-com:vml" Requires="v">
                <p:oleObj spid="_x0000_s21556" name="Worksheet" r:id="rId3" imgW="7105509" imgH="1171762" progId="Excel.Sheet.12">
                  <p:embed/>
                </p:oleObj>
              </mc:Choice>
              <mc:Fallback>
                <p:oleObj name="Worksheet" r:id="rId3" imgW="7105509" imgH="1171762" progId="Excel.Sheet.12">
                  <p:embed/>
                  <p:pic>
                    <p:nvPicPr>
                      <p:cNvPr id="11" name="Objeto 10"/>
                      <p:cNvPicPr/>
                      <p:nvPr/>
                    </p:nvPicPr>
                    <p:blipFill>
                      <a:blip r:embed="rId4"/>
                      <a:stretch>
                        <a:fillRect/>
                      </a:stretch>
                    </p:blipFill>
                    <p:spPr>
                      <a:xfrm>
                        <a:off x="107504" y="1628800"/>
                        <a:ext cx="8942560" cy="1474444"/>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94069041"/>
              </p:ext>
            </p:extLst>
          </p:nvPr>
        </p:nvGraphicFramePr>
        <p:xfrm>
          <a:off x="121666" y="3626067"/>
          <a:ext cx="8928398" cy="1603133"/>
        </p:xfrm>
        <a:graphic>
          <a:graphicData uri="http://schemas.openxmlformats.org/presentationml/2006/ole">
            <mc:AlternateContent xmlns:mc="http://schemas.openxmlformats.org/markup-compatibility/2006">
              <mc:Choice xmlns:v="urn:schemas-microsoft-com:vml" Requires="v">
                <p:oleObj spid="_x0000_s21557" name="Worksheet" r:id="rId5" imgW="7267593" imgH="1304766" progId="Excel.Sheet.12">
                  <p:embed/>
                </p:oleObj>
              </mc:Choice>
              <mc:Fallback>
                <p:oleObj name="Worksheet" r:id="rId5" imgW="7267593" imgH="1304766" progId="Excel.Sheet.12">
                  <p:embed/>
                  <p:pic>
                    <p:nvPicPr>
                      <p:cNvPr id="0" name=""/>
                      <p:cNvPicPr/>
                      <p:nvPr/>
                    </p:nvPicPr>
                    <p:blipFill>
                      <a:blip r:embed="rId6"/>
                      <a:stretch>
                        <a:fillRect/>
                      </a:stretch>
                    </p:blipFill>
                    <p:spPr>
                      <a:xfrm>
                        <a:off x="121666" y="3626067"/>
                        <a:ext cx="8928398" cy="1603133"/>
                      </a:xfrm>
                      <a:prstGeom prst="rect">
                        <a:avLst/>
                      </a:prstGeom>
                    </p:spPr>
                  </p:pic>
                </p:oleObj>
              </mc:Fallback>
            </mc:AlternateContent>
          </a:graphicData>
        </a:graphic>
      </p:graphicFrame>
    </p:spTree>
    <p:extLst>
      <p:ext uri="{BB962C8B-B14F-4D97-AF65-F5344CB8AC3E}">
        <p14:creationId xmlns:p14="http://schemas.microsoft.com/office/powerpoint/2010/main" val="2400457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11" name="10 Rectángulo"/>
          <p:cNvSpPr/>
          <p:nvPr/>
        </p:nvSpPr>
        <p:spPr>
          <a:xfrm>
            <a:off x="35496" y="303039"/>
            <a:ext cx="8928100" cy="461665"/>
          </a:xfrm>
          <a:prstGeom prst="rect">
            <a:avLst/>
          </a:prstGeom>
        </p:spPr>
        <p:txBody>
          <a:bodyPr>
            <a:spAutoFit/>
          </a:bodyPr>
          <a:lstStyle/>
          <a:p>
            <a:pPr lvl="1" algn="ctr" eaLnBrk="1" hangingPunct="1">
              <a:defRPr/>
            </a:pPr>
            <a:r>
              <a:rPr lang="es-CO" sz="2400" b="1" dirty="0">
                <a:solidFill>
                  <a:schemeClr val="accent3">
                    <a:lumMod val="50000"/>
                  </a:schemeClr>
                </a:solidFill>
              </a:rPr>
              <a:t>4. Precio Promedio Ponderado para Estabilización </a:t>
            </a:r>
            <a:r>
              <a:rPr lang="es-CO" sz="2400" b="1" dirty="0" err="1">
                <a:solidFill>
                  <a:schemeClr val="accent3">
                    <a:lumMod val="50000"/>
                  </a:schemeClr>
                </a:solidFill>
              </a:rPr>
              <a:t>PPP</a:t>
            </a:r>
            <a:r>
              <a:rPr lang="es-CO" sz="2400" b="1" baseline="-25000" dirty="0" err="1">
                <a:solidFill>
                  <a:schemeClr val="accent3">
                    <a:lumMod val="50000"/>
                  </a:schemeClr>
                </a:solidFill>
              </a:rPr>
              <a:t>Ei</a:t>
            </a:r>
            <a:endParaRPr lang="es-CO" sz="2400" b="1" baseline="-250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4" name="Rectángulo 3"/>
              <p:cNvSpPr/>
              <p:nvPr/>
            </p:nvSpPr>
            <p:spPr>
              <a:xfrm>
                <a:off x="3472672" y="1772816"/>
                <a:ext cx="2153025" cy="7632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1600" i="1" smtClean="0">
                          <a:latin typeface="Cambria Math" panose="02040503050406030204" pitchFamily="18" charset="0"/>
                        </a:rPr>
                        <m:t>𝐴</m:t>
                      </m:r>
                      <m:r>
                        <a:rPr lang="es-CO" sz="1600" i="0">
                          <a:latin typeface="Cambria Math" panose="02040503050406030204" pitchFamily="18" charset="0"/>
                        </a:rPr>
                        <m:t>=</m:t>
                      </m:r>
                      <m:nary>
                        <m:naryPr>
                          <m:chr m:val="∑"/>
                          <m:limLoc m:val="undOvr"/>
                          <m:ctrlPr>
                            <a:rPr lang="es-CO" sz="1600" i="1">
                              <a:latin typeface="Cambria Math" panose="02040503050406030204" pitchFamily="18" charset="0"/>
                            </a:rPr>
                          </m:ctrlPr>
                        </m:naryPr>
                        <m:sub>
                          <m:r>
                            <a:rPr lang="es-CO" sz="1600" i="1">
                              <a:latin typeface="Cambria Math" panose="02040503050406030204" pitchFamily="18" charset="0"/>
                            </a:rPr>
                            <m:t>𝑋</m:t>
                          </m:r>
                          <m:r>
                            <a:rPr lang="es-CO" sz="1600" i="0">
                              <a:latin typeface="Cambria Math" panose="02040503050406030204" pitchFamily="18" charset="0"/>
                            </a:rPr>
                            <m:t>=1</m:t>
                          </m:r>
                        </m:sub>
                        <m:sup>
                          <m:r>
                            <a:rPr lang="es-CO" sz="1600" i="1">
                              <a:latin typeface="Cambria Math" panose="02040503050406030204" pitchFamily="18" charset="0"/>
                            </a:rPr>
                            <m:t>𝑛</m:t>
                          </m:r>
                        </m:sup>
                        <m:e>
                          <m:d>
                            <m:dPr>
                              <m:ctrlPr>
                                <a:rPr lang="es-CO" sz="1600" i="1">
                                  <a:latin typeface="Cambria Math" panose="02040503050406030204" pitchFamily="18" charset="0"/>
                                </a:rPr>
                              </m:ctrlPr>
                            </m:dPr>
                            <m:e>
                              <m:sSub>
                                <m:sSubPr>
                                  <m:ctrlPr>
                                    <a:rPr lang="es-CO" sz="1600" i="1">
                                      <a:latin typeface="Cambria Math" panose="02040503050406030204" pitchFamily="18" charset="0"/>
                                    </a:rPr>
                                  </m:ctrlPr>
                                </m:sSubPr>
                                <m:e>
                                  <m:r>
                                    <a:rPr lang="es-CO" sz="1600" i="1">
                                      <a:latin typeface="Cambria Math" panose="02040503050406030204" pitchFamily="18" charset="0"/>
                                    </a:rPr>
                                    <m:t>𝑈𝑀</m:t>
                                  </m:r>
                                </m:e>
                                <m:sub>
                                  <m:r>
                                    <a:rPr lang="es-CO" sz="1600" i="1">
                                      <a:latin typeface="Cambria Math" panose="02040503050406030204" pitchFamily="18" charset="0"/>
                                    </a:rPr>
                                    <m:t>𝑥𝑖</m:t>
                                  </m:r>
                                </m:sub>
                              </m:sSub>
                              <m:r>
                                <a:rPr lang="es-CO" sz="1600" i="0">
                                  <a:latin typeface="Cambria Math" panose="02040503050406030204" pitchFamily="18" charset="0"/>
                                </a:rPr>
                                <m:t>∗</m:t>
                              </m:r>
                              <m:sSub>
                                <m:sSubPr>
                                  <m:ctrlPr>
                                    <a:rPr lang="es-CO" sz="1600" i="1">
                                      <a:latin typeface="Cambria Math" panose="02040503050406030204" pitchFamily="18" charset="0"/>
                                    </a:rPr>
                                  </m:ctrlPr>
                                </m:sSubPr>
                                <m:e>
                                  <m:r>
                                    <a:rPr lang="es-CO" sz="1600" i="1">
                                      <a:latin typeface="Cambria Math" panose="02040503050406030204" pitchFamily="18" charset="0"/>
                                    </a:rPr>
                                    <m:t>𝑃𝑀</m:t>
                                  </m:r>
                                </m:e>
                                <m:sub>
                                  <m:r>
                                    <a:rPr lang="es-CO" sz="1600" i="1">
                                      <a:latin typeface="Cambria Math" panose="02040503050406030204" pitchFamily="18" charset="0"/>
                                    </a:rPr>
                                    <m:t>𝑥</m:t>
                                  </m:r>
                                </m:sub>
                              </m:sSub>
                            </m:e>
                          </m:d>
                        </m:e>
                      </m:nary>
                    </m:oMath>
                  </m:oMathPara>
                </a14:m>
                <a:endParaRPr lang="es-CO" sz="1600" dirty="0"/>
              </a:p>
            </p:txBody>
          </p:sp>
        </mc:Choice>
        <mc:Fallback xmlns="">
          <p:sp>
            <p:nvSpPr>
              <p:cNvPr id="4" name="Rectángulo 3"/>
              <p:cNvSpPr>
                <a:spLocks noRot="1" noChangeAspect="1" noMove="1" noResize="1" noEditPoints="1" noAdjustHandles="1" noChangeArrowheads="1" noChangeShapeType="1" noTextEdit="1"/>
              </p:cNvSpPr>
              <p:nvPr/>
            </p:nvSpPr>
            <p:spPr>
              <a:xfrm>
                <a:off x="3472672" y="1772816"/>
                <a:ext cx="2153025" cy="763222"/>
              </a:xfrm>
              <a:prstGeom prst="rect">
                <a:avLst/>
              </a:prstGeom>
              <a:blipFill>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51520" y="3068960"/>
                <a:ext cx="2791085" cy="8486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2400" i="1" smtClean="0">
                              <a:latin typeface="Cambria Math" panose="02040503050406030204" pitchFamily="18" charset="0"/>
                            </a:rPr>
                          </m:ctrlPr>
                        </m:sSubPr>
                        <m:e>
                          <m:r>
                            <a:rPr lang="es-CO" sz="2400" i="1">
                              <a:latin typeface="Cambria Math" panose="02040503050406030204" pitchFamily="18" charset="0"/>
                            </a:rPr>
                            <m:t>𝑃𝑃𝑃</m:t>
                          </m:r>
                        </m:e>
                        <m:sub>
                          <m:r>
                            <a:rPr lang="es-CO" sz="2400" i="1">
                              <a:latin typeface="Cambria Math" panose="02040503050406030204" pitchFamily="18" charset="0"/>
                            </a:rPr>
                            <m:t>𝐸𝑖</m:t>
                          </m:r>
                        </m:sub>
                      </m:sSub>
                      <m:r>
                        <a:rPr lang="es-CO" sz="2400" i="0">
                          <a:latin typeface="Cambria Math" panose="02040503050406030204" pitchFamily="18" charset="0"/>
                        </a:rPr>
                        <m:t>=</m:t>
                      </m:r>
                      <m:f>
                        <m:fPr>
                          <m:ctrlPr>
                            <a:rPr lang="es-CO" sz="2400" i="1">
                              <a:latin typeface="Cambria Math" panose="02040503050406030204" pitchFamily="18" charset="0"/>
                            </a:rPr>
                          </m:ctrlPr>
                        </m:fPr>
                        <m:num>
                          <m:r>
                            <a:rPr lang="es-CO" sz="2400" i="1">
                              <a:latin typeface="Cambria Math" panose="02040503050406030204" pitchFamily="18" charset="0"/>
                            </a:rPr>
                            <m:t>𝐴</m:t>
                          </m:r>
                          <m:r>
                            <a:rPr lang="es-CO" sz="2400" i="0">
                              <a:latin typeface="Cambria Math" panose="02040503050406030204" pitchFamily="18" charset="0"/>
                            </a:rPr>
                            <m:t>+</m:t>
                          </m:r>
                          <m:r>
                            <a:rPr lang="es-CO" sz="2400" i="1">
                              <a:latin typeface="Cambria Math" panose="02040503050406030204" pitchFamily="18" charset="0"/>
                            </a:rPr>
                            <m:t>𝐵</m:t>
                          </m:r>
                          <m:r>
                            <a:rPr lang="es-CO" sz="2400" i="0">
                              <a:latin typeface="Cambria Math" panose="02040503050406030204" pitchFamily="18" charset="0"/>
                            </a:rPr>
                            <m:t>+</m:t>
                          </m:r>
                          <m:r>
                            <a:rPr lang="es-CO" sz="2400" i="1">
                              <a:latin typeface="Cambria Math" panose="02040503050406030204" pitchFamily="18" charset="0"/>
                            </a:rPr>
                            <m:t>𝐶</m:t>
                          </m:r>
                        </m:num>
                        <m:den>
                          <m:sSub>
                            <m:sSubPr>
                              <m:ctrlPr>
                                <a:rPr lang="es-CO" sz="2400" i="1">
                                  <a:latin typeface="Cambria Math" panose="02040503050406030204" pitchFamily="18" charset="0"/>
                                </a:rPr>
                              </m:ctrlPr>
                            </m:sSubPr>
                            <m:e>
                              <m:r>
                                <a:rPr lang="es-CO" sz="2400" i="1">
                                  <a:latin typeface="Cambria Math" panose="02040503050406030204" pitchFamily="18" charset="0"/>
                                </a:rPr>
                                <m:t>𝑈𝑚</m:t>
                              </m:r>
                            </m:e>
                            <m:sub>
                              <m:r>
                                <a:rPr lang="es-CO" sz="2400" i="1">
                                  <a:latin typeface="Cambria Math" panose="02040503050406030204" pitchFamily="18" charset="0"/>
                                </a:rPr>
                                <m:t>𝑖</m:t>
                              </m:r>
                            </m:sub>
                          </m:sSub>
                        </m:den>
                      </m:f>
                    </m:oMath>
                  </m:oMathPara>
                </a14:m>
                <a:endParaRPr lang="es-CO" sz="2400" dirty="0"/>
              </a:p>
            </p:txBody>
          </p:sp>
        </mc:Choice>
        <mc:Fallback xmlns="">
          <p:sp>
            <p:nvSpPr>
              <p:cNvPr id="8" name="Rectángulo 7"/>
              <p:cNvSpPr>
                <a:spLocks noRot="1" noChangeAspect="1" noMove="1" noResize="1" noEditPoints="1" noAdjustHandles="1" noChangeArrowheads="1" noChangeShapeType="1" noTextEdit="1"/>
              </p:cNvSpPr>
              <p:nvPr/>
            </p:nvSpPr>
            <p:spPr>
              <a:xfrm>
                <a:off x="251520" y="3068960"/>
                <a:ext cx="2791085" cy="848630"/>
              </a:xfrm>
              <a:prstGeom prst="rect">
                <a:avLst/>
              </a:prstGeom>
              <a:blipFill>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3472672" y="3419708"/>
                <a:ext cx="567037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O" i="1">
                          <a:latin typeface="Cambria Math" panose="02040503050406030204" pitchFamily="18" charset="0"/>
                        </a:rPr>
                        <m:t>𝐵</m:t>
                      </m:r>
                      <m:r>
                        <a:rPr lang="es-CO" i="1">
                          <a:latin typeface="Cambria Math" panose="02040503050406030204" pitchFamily="18" charset="0"/>
                        </a:rPr>
                        <m:t>=[</m:t>
                      </m:r>
                      <m:sSub>
                        <m:sSubPr>
                          <m:ctrlPr>
                            <a:rPr lang="es-CO" i="1">
                              <a:latin typeface="Cambria Math" panose="02040503050406030204" pitchFamily="18" charset="0"/>
                            </a:rPr>
                          </m:ctrlPr>
                        </m:sSubPr>
                        <m:e>
                          <m:r>
                            <a:rPr lang="en-US" i="1">
                              <a:latin typeface="Cambria Math" panose="02040503050406030204" pitchFamily="18" charset="0"/>
                            </a:rPr>
                            <m:t>𝑈𝑀𝑛𝑡</m:t>
                          </m:r>
                        </m:e>
                        <m:sub>
                          <m:r>
                            <a:rPr lang="en-US" i="1">
                              <a:latin typeface="Cambria Math" panose="02040503050406030204" pitchFamily="18" charset="0"/>
                            </a:rPr>
                            <m:t>𝑖</m:t>
                          </m:r>
                        </m:sub>
                      </m:sSub>
                      <m:r>
                        <a:rPr lang="es-CO" i="1">
                          <a:latin typeface="Cambria Math" panose="02040503050406030204" pitchFamily="18" charset="0"/>
                        </a:rPr>
                        <m:t>−(</m:t>
                      </m:r>
                      <m:sSub>
                        <m:sSubPr>
                          <m:ctrlPr>
                            <a:rPr lang="es-CO" i="1">
                              <a:latin typeface="Cambria Math" panose="02040503050406030204" pitchFamily="18" charset="0"/>
                            </a:rPr>
                          </m:ctrlPr>
                        </m:sSubPr>
                        <m:e>
                          <m:r>
                            <a:rPr lang="es-CO" i="1">
                              <a:latin typeface="Cambria Math" panose="02040503050406030204" pitchFamily="18" charset="0"/>
                            </a:rPr>
                            <m:t>1−</m:t>
                          </m:r>
                          <m:r>
                            <a:rPr lang="en-US" i="1">
                              <a:latin typeface="Cambria Math" panose="02040503050406030204" pitchFamily="18" charset="0"/>
                            </a:rPr>
                            <m:t>𝑍𝑚</m:t>
                          </m:r>
                        </m:e>
                        <m:sub>
                          <m:r>
                            <a:rPr lang="en-US" i="1">
                              <a:latin typeface="Cambria Math" panose="02040503050406030204" pitchFamily="18" charset="0"/>
                            </a:rPr>
                            <m:t>𝑖</m:t>
                          </m:r>
                        </m:sub>
                      </m:sSub>
                      <m:r>
                        <a:rPr lang="es-CO" i="1">
                          <a:latin typeface="Cambria Math" panose="02040503050406030204" pitchFamily="18" charset="0"/>
                        </a:rPr>
                        <m:t>)∗</m:t>
                      </m:r>
                      <m:sSub>
                        <m:sSubPr>
                          <m:ctrlPr>
                            <a:rPr lang="es-CO" i="1">
                              <a:latin typeface="Cambria Math" panose="02040503050406030204" pitchFamily="18" charset="0"/>
                            </a:rPr>
                          </m:ctrlPr>
                        </m:sSubPr>
                        <m:e>
                          <m:r>
                            <a:rPr lang="en-US" i="1">
                              <a:latin typeface="Cambria Math" panose="02040503050406030204" pitchFamily="18" charset="0"/>
                            </a:rPr>
                            <m:t>𝑈𝑚</m:t>
                          </m:r>
                        </m:e>
                        <m:sub>
                          <m:r>
                            <a:rPr lang="en-US" i="1">
                              <a:latin typeface="Cambria Math" panose="02040503050406030204" pitchFamily="18" charset="0"/>
                            </a:rPr>
                            <m:t>𝑖</m:t>
                          </m:r>
                        </m:sub>
                      </m:sSub>
                      <m:r>
                        <a:rPr lang="es-CO" i="1">
                          <a:latin typeface="Cambria Math" panose="02040503050406030204" pitchFamily="18" charset="0"/>
                        </a:rPr>
                        <m:t>]∗(</m:t>
                      </m:r>
                      <m:r>
                        <a:rPr lang="en-US" i="1">
                          <a:latin typeface="Cambria Math" panose="02040503050406030204" pitchFamily="18" charset="0"/>
                        </a:rPr>
                        <m:t>𝑃𝑀𝑛𝑡</m:t>
                      </m:r>
                      <m:r>
                        <a:rPr lang="es-CO" i="1">
                          <a:latin typeface="Cambria Math" panose="02040503050406030204" pitchFamily="18" charset="0"/>
                        </a:rPr>
                        <m:t>−</m:t>
                      </m:r>
                      <m:r>
                        <a:rPr lang="en-US" i="1">
                          <a:latin typeface="Cambria Math" panose="02040503050406030204" pitchFamily="18" charset="0"/>
                        </a:rPr>
                        <m:t>𝑃𝑃𝑀𝑖𝑒𝑜𝑚</m:t>
                      </m:r>
                      <m:r>
                        <a:rPr lang="es-CO" i="1">
                          <a:latin typeface="Cambria Math" panose="02040503050406030204" pitchFamily="18" charset="0"/>
                        </a:rPr>
                        <m:t>)</m:t>
                      </m:r>
                    </m:oMath>
                  </m:oMathPara>
                </a14:m>
                <a:endParaRPr lang="es-CO" dirty="0"/>
              </a:p>
            </p:txBody>
          </p:sp>
        </mc:Choice>
        <mc:Fallback xmlns="">
          <p:sp>
            <p:nvSpPr>
              <p:cNvPr id="9" name="Rectángulo 8"/>
              <p:cNvSpPr>
                <a:spLocks noRot="1" noChangeAspect="1" noMove="1" noResize="1" noEditPoints="1" noAdjustHandles="1" noChangeArrowheads="1" noChangeShapeType="1" noTextEdit="1"/>
              </p:cNvSpPr>
              <p:nvPr/>
            </p:nvSpPr>
            <p:spPr>
              <a:xfrm>
                <a:off x="3472672" y="3419708"/>
                <a:ext cx="5670376" cy="369332"/>
              </a:xfrm>
              <a:prstGeom prst="rect">
                <a:avLst/>
              </a:prstGeom>
              <a:blipFill>
                <a:blip r:embed="rId4"/>
                <a:stretch>
                  <a:fillRect b="-1639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472672" y="4760942"/>
                <a:ext cx="3534686" cy="764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1600" i="1" smtClean="0">
                          <a:latin typeface="Cambria Math" panose="02040503050406030204" pitchFamily="18" charset="0"/>
                        </a:rPr>
                        <m:t>𝐶</m:t>
                      </m:r>
                      <m:r>
                        <a:rPr lang="es-CO" sz="1600" i="0">
                          <a:latin typeface="Cambria Math" panose="02040503050406030204" pitchFamily="18" charset="0"/>
                        </a:rPr>
                        <m:t>=</m:t>
                      </m:r>
                      <m:nary>
                        <m:naryPr>
                          <m:chr m:val="∑"/>
                          <m:limLoc m:val="undOvr"/>
                          <m:ctrlPr>
                            <a:rPr lang="es-CO" sz="1600" i="1">
                              <a:latin typeface="Cambria Math" panose="02040503050406030204" pitchFamily="18" charset="0"/>
                            </a:rPr>
                          </m:ctrlPr>
                        </m:naryPr>
                        <m:sub>
                          <m:r>
                            <a:rPr lang="es-CO" sz="1600" i="1">
                              <a:latin typeface="Cambria Math" panose="02040503050406030204" pitchFamily="18" charset="0"/>
                            </a:rPr>
                            <m:t>𝑥𝑧</m:t>
                          </m:r>
                          <m:r>
                            <a:rPr lang="es-CO" sz="1600" i="0">
                              <a:latin typeface="Cambria Math" panose="02040503050406030204" pitchFamily="18" charset="0"/>
                            </a:rPr>
                            <m:t>=1</m:t>
                          </m:r>
                        </m:sub>
                        <m:sup>
                          <m:r>
                            <a:rPr lang="es-CO" sz="1600" i="1">
                              <a:latin typeface="Cambria Math" panose="02040503050406030204" pitchFamily="18" charset="0"/>
                            </a:rPr>
                            <m:t>𝑛</m:t>
                          </m:r>
                        </m:sup>
                        <m:e>
                          <m:d>
                            <m:dPr>
                              <m:begChr m:val=""/>
                              <m:ctrlPr>
                                <a:rPr lang="es-CO" sz="1600" i="1">
                                  <a:latin typeface="Cambria Math" panose="02040503050406030204" pitchFamily="18" charset="0"/>
                                </a:rPr>
                              </m:ctrlPr>
                            </m:dPr>
                            <m:e>
                              <m:sSub>
                                <m:sSubPr>
                                  <m:ctrlPr>
                                    <a:rPr lang="es-CO" sz="1600" i="1">
                                      <a:latin typeface="Cambria Math" panose="02040503050406030204" pitchFamily="18" charset="0"/>
                                    </a:rPr>
                                  </m:ctrlPr>
                                </m:sSubPr>
                                <m:e>
                                  <m:sSub>
                                    <m:sSubPr>
                                      <m:ctrlPr>
                                        <a:rPr lang="es-CO" sz="1600" i="1">
                                          <a:latin typeface="Cambria Math" panose="02040503050406030204" pitchFamily="18" charset="0"/>
                                        </a:rPr>
                                      </m:ctrlPr>
                                    </m:sSubPr>
                                    <m:e>
                                      <m:r>
                                        <a:rPr lang="es-CO" sz="1600" i="1">
                                          <a:latin typeface="Cambria Math" panose="02040503050406030204" pitchFamily="18" charset="0"/>
                                        </a:rPr>
                                        <m:t>𝑈𝑀</m:t>
                                      </m:r>
                                    </m:e>
                                    <m:sub>
                                      <m:r>
                                        <a:rPr lang="es-CO" sz="1600" i="1">
                                          <a:latin typeface="Cambria Math" panose="02040503050406030204" pitchFamily="18" charset="0"/>
                                        </a:rPr>
                                        <m:t>𝑥𝑧</m:t>
                                      </m:r>
                                      <m:r>
                                        <a:rPr lang="es-CO" sz="1600" i="0">
                                          <a:latin typeface="Cambria Math" panose="02040503050406030204" pitchFamily="18" charset="0"/>
                                        </a:rPr>
                                        <m:t> </m:t>
                                      </m:r>
                                      <m:r>
                                        <a:rPr lang="es-CO" sz="1600" i="1">
                                          <a:latin typeface="Cambria Math" panose="02040503050406030204" pitchFamily="18" charset="0"/>
                                        </a:rPr>
                                        <m:t>𝑖</m:t>
                                      </m:r>
                                    </m:sub>
                                  </m:sSub>
                                  <m:r>
                                    <a:rPr lang="es-CO" sz="1600" i="0">
                                      <a:latin typeface="Cambria Math" panose="02040503050406030204" pitchFamily="18" charset="0"/>
                                    </a:rPr>
                                    <m:t>∗(</m:t>
                                  </m:r>
                                  <m:r>
                                    <a:rPr lang="es-CO" sz="1600" i="1">
                                      <a:latin typeface="Cambria Math" panose="02040503050406030204" pitchFamily="18" charset="0"/>
                                    </a:rPr>
                                    <m:t>𝑃𝑀</m:t>
                                  </m:r>
                                </m:e>
                                <m:sub>
                                  <m:r>
                                    <a:rPr lang="es-CO" sz="1600" i="1">
                                      <a:latin typeface="Cambria Math" panose="02040503050406030204" pitchFamily="18" charset="0"/>
                                    </a:rPr>
                                    <m:t>𝑥𝑧</m:t>
                                  </m:r>
                                </m:sub>
                              </m:sSub>
                              <m:r>
                                <a:rPr lang="es-CO" sz="1600" i="0">
                                  <a:latin typeface="Cambria Math" panose="02040503050406030204" pitchFamily="18" charset="0"/>
                                </a:rPr>
                                <m:t>−</m:t>
                              </m:r>
                              <m:r>
                                <a:rPr lang="es-CO" sz="1600" i="1">
                                  <a:latin typeface="Cambria Math" panose="02040503050406030204" pitchFamily="18" charset="0"/>
                                </a:rPr>
                                <m:t>𝑃𝑃𝑀𝑖𝑒𝑜𝑚</m:t>
                              </m:r>
                            </m:e>
                          </m:d>
                        </m:e>
                      </m:nary>
                    </m:oMath>
                  </m:oMathPara>
                </a14:m>
                <a:endParaRPr lang="es-CO"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3472672" y="4760942"/>
                <a:ext cx="3534686" cy="764505"/>
              </a:xfrm>
              <a:prstGeom prst="rect">
                <a:avLst/>
              </a:prstGeom>
              <a:blipFill>
                <a:blip r:embed="rId5"/>
                <a:stretch>
                  <a:fillRect/>
                </a:stretch>
              </a:blipFill>
            </p:spPr>
            <p:txBody>
              <a:bodyPr/>
              <a:lstStyle/>
              <a:p>
                <a:r>
                  <a:rPr lang="es-CO">
                    <a:noFill/>
                  </a:rPr>
                  <a:t> </a:t>
                </a:r>
              </a:p>
            </p:txBody>
          </p:sp>
        </mc:Fallback>
      </mc:AlternateContent>
      <p:sp>
        <p:nvSpPr>
          <p:cNvPr id="2" name="Rectángulo 1"/>
          <p:cNvSpPr/>
          <p:nvPr/>
        </p:nvSpPr>
        <p:spPr>
          <a:xfrm>
            <a:off x="5625697" y="1266264"/>
            <a:ext cx="2564106" cy="523220"/>
          </a:xfrm>
          <a:prstGeom prst="rect">
            <a:avLst/>
          </a:prstGeom>
        </p:spPr>
        <p:txBody>
          <a:bodyPr wrap="square">
            <a:spAutoFit/>
          </a:bodyPr>
          <a:lstStyle/>
          <a:p>
            <a:r>
              <a:rPr lang="es-CO" sz="1400" dirty="0">
                <a:latin typeface="Calibri" panose="020F0502020204030204" pitchFamily="34" charset="0"/>
                <a:ea typeface="Times New Roman" panose="02020603050405020304" pitchFamily="18" charset="0"/>
                <a:cs typeface="Times New Roman" panose="02020603050405020304" pitchFamily="18" charset="0"/>
              </a:rPr>
              <a:t>Valor estimado por el Fondo de las ventas, para un productor i</a:t>
            </a:r>
            <a:endParaRPr lang="es-CO" sz="1400" dirty="0"/>
          </a:p>
        </p:txBody>
      </p:sp>
      <p:sp>
        <p:nvSpPr>
          <p:cNvPr id="3" name="Rectángulo 2"/>
          <p:cNvSpPr/>
          <p:nvPr/>
        </p:nvSpPr>
        <p:spPr>
          <a:xfrm>
            <a:off x="5625697" y="2492896"/>
            <a:ext cx="2951151" cy="738664"/>
          </a:xfrm>
          <a:prstGeom prst="rect">
            <a:avLst/>
          </a:prstGeom>
        </p:spPr>
        <p:txBody>
          <a:bodyPr wrap="square">
            <a:spAutoFit/>
          </a:bodyPr>
          <a:lstStyle/>
          <a:p>
            <a:r>
              <a:rPr lang="es-CO" sz="1400" dirty="0">
                <a:latin typeface="Calibri" panose="020F0502020204030204" pitchFamily="34" charset="0"/>
                <a:ea typeface="Times New Roman" panose="02020603050405020304" pitchFamily="18" charset="0"/>
                <a:cs typeface="Times New Roman" panose="02020603050405020304" pitchFamily="18" charset="0"/>
              </a:rPr>
              <a:t>Desviación del ingreso del Mercado Nacional Tradicional para un productor </a:t>
            </a:r>
            <a:r>
              <a:rPr lang="es-CO" sz="1400" i="1" dirty="0">
                <a:latin typeface="Calibri" panose="020F0502020204030204" pitchFamily="34" charset="0"/>
                <a:ea typeface="Times New Roman" panose="02020603050405020304" pitchFamily="18" charset="0"/>
                <a:cs typeface="Times New Roman" panose="02020603050405020304" pitchFamily="18" charset="0"/>
              </a:rPr>
              <a:t>i</a:t>
            </a:r>
            <a:endParaRPr lang="es-CO" sz="1400" dirty="0"/>
          </a:p>
        </p:txBody>
      </p:sp>
      <p:sp>
        <p:nvSpPr>
          <p:cNvPr id="5" name="Rectángulo 4"/>
          <p:cNvSpPr/>
          <p:nvPr/>
        </p:nvSpPr>
        <p:spPr>
          <a:xfrm>
            <a:off x="5625697" y="3915053"/>
            <a:ext cx="2421849" cy="954107"/>
          </a:xfrm>
          <a:prstGeom prst="rect">
            <a:avLst/>
          </a:prstGeom>
        </p:spPr>
        <p:txBody>
          <a:bodyPr wrap="square">
            <a:spAutoFit/>
          </a:bodyPr>
          <a:lstStyle/>
          <a:p>
            <a:r>
              <a:rPr lang="es-CO" sz="1400" dirty="0">
                <a:latin typeface="Calibri" panose="020F0502020204030204" pitchFamily="34" charset="0"/>
                <a:ea typeface="Times New Roman" panose="02020603050405020304" pitchFamily="18" charset="0"/>
                <a:cs typeface="Times New Roman" panose="02020603050405020304" pitchFamily="18" charset="0"/>
              </a:rPr>
              <a:t>Desviación del ingreso de los mercados Interno Especial y Otros Mercados para un productor </a:t>
            </a:r>
            <a:r>
              <a:rPr lang="es-CO" sz="1400" i="1" dirty="0">
                <a:latin typeface="Calibri" panose="020F0502020204030204" pitchFamily="34" charset="0"/>
                <a:ea typeface="Times New Roman" panose="02020603050405020304" pitchFamily="18" charset="0"/>
                <a:cs typeface="Times New Roman" panose="02020603050405020304" pitchFamily="18" charset="0"/>
              </a:rPr>
              <a:t>i</a:t>
            </a:r>
            <a:r>
              <a:rPr lang="es-CO" sz="1400" dirty="0">
                <a:latin typeface="Calibri" panose="020F0502020204030204" pitchFamily="34" charset="0"/>
                <a:ea typeface="Times New Roman" panose="02020603050405020304" pitchFamily="18" charset="0"/>
                <a:cs typeface="Times New Roman" panose="02020603050405020304" pitchFamily="18" charset="0"/>
              </a:rPr>
              <a:t>,</a:t>
            </a:r>
            <a:endParaRPr lang="es-CO" sz="1400" dirty="0"/>
          </a:p>
        </p:txBody>
      </p:sp>
    </p:spTree>
    <p:extLst>
      <p:ext uri="{BB962C8B-B14F-4D97-AF65-F5344CB8AC3E}">
        <p14:creationId xmlns:p14="http://schemas.microsoft.com/office/powerpoint/2010/main" val="1372413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11" name="10 Rectángulo"/>
          <p:cNvSpPr/>
          <p:nvPr/>
        </p:nvSpPr>
        <p:spPr>
          <a:xfrm>
            <a:off x="35496" y="280988"/>
            <a:ext cx="8928100" cy="830997"/>
          </a:xfrm>
          <a:prstGeom prst="rect">
            <a:avLst/>
          </a:prstGeom>
        </p:spPr>
        <p:txBody>
          <a:bodyPr>
            <a:spAutoFit/>
          </a:bodyPr>
          <a:lstStyle/>
          <a:p>
            <a:pPr lvl="1" algn="ctr" eaLnBrk="1" hangingPunct="1">
              <a:defRPr/>
            </a:pPr>
            <a:r>
              <a:rPr lang="es-CO" sz="2400" b="1" dirty="0">
                <a:solidFill>
                  <a:schemeClr val="accent3">
                    <a:lumMod val="50000"/>
                  </a:schemeClr>
                </a:solidFill>
              </a:rPr>
              <a:t>4 y 5. Ponderado de Precios de Referencia </a:t>
            </a:r>
            <a:r>
              <a:rPr lang="es-CO" sz="2400" b="1" dirty="0" err="1">
                <a:solidFill>
                  <a:schemeClr val="accent3">
                    <a:lumMod val="50000"/>
                  </a:schemeClr>
                </a:solidFill>
              </a:rPr>
              <a:t>PPP</a:t>
            </a:r>
            <a:r>
              <a:rPr lang="es-CO" sz="2400" b="1" baseline="-25000" dirty="0" err="1">
                <a:solidFill>
                  <a:schemeClr val="accent3">
                    <a:lumMod val="50000"/>
                  </a:schemeClr>
                </a:solidFill>
              </a:rPr>
              <a:t>i</a:t>
            </a:r>
            <a:r>
              <a:rPr lang="es-CO" sz="2400" b="1" dirty="0">
                <a:solidFill>
                  <a:schemeClr val="accent3">
                    <a:lumMod val="50000"/>
                  </a:schemeClr>
                </a:solidFill>
              </a:rPr>
              <a:t> y Precio Promedio Ponderado para Estabilización </a:t>
            </a:r>
            <a:r>
              <a:rPr lang="es-CO" sz="2400" b="1" dirty="0" err="1">
                <a:solidFill>
                  <a:schemeClr val="accent3">
                    <a:lumMod val="50000"/>
                  </a:schemeClr>
                </a:solidFill>
              </a:rPr>
              <a:t>PPP</a:t>
            </a:r>
            <a:r>
              <a:rPr lang="es-CO" sz="2400" b="1" baseline="-25000" dirty="0" err="1">
                <a:solidFill>
                  <a:schemeClr val="accent3">
                    <a:lumMod val="50000"/>
                  </a:schemeClr>
                </a:solidFill>
              </a:rPr>
              <a:t>Ei</a:t>
            </a:r>
            <a:endParaRPr lang="es-CO" sz="2400" b="1" baseline="-25000" dirty="0">
              <a:solidFill>
                <a:schemeClr val="accent3">
                  <a:lumMod val="50000"/>
                </a:schemeClr>
              </a:solidFill>
            </a:endParaRPr>
          </a:p>
        </p:txBody>
      </p:sp>
      <mc:AlternateContent xmlns:mc="http://schemas.openxmlformats.org/markup-compatibility/2006">
        <mc:Choice xmlns:a14="http://schemas.microsoft.com/office/drawing/2010/main" Requires="a14">
          <p:sp>
            <p:nvSpPr>
              <p:cNvPr id="4" name="Rectángulo 3"/>
              <p:cNvSpPr/>
              <p:nvPr/>
            </p:nvSpPr>
            <p:spPr>
              <a:xfrm>
                <a:off x="0" y="4117799"/>
                <a:ext cx="1903085" cy="6793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1400" i="1" smtClean="0">
                          <a:latin typeface="Cambria Math" panose="02040503050406030204" pitchFamily="18" charset="0"/>
                        </a:rPr>
                        <m:t>𝐴</m:t>
                      </m:r>
                      <m:r>
                        <a:rPr lang="es-CO" sz="1400" i="0">
                          <a:latin typeface="Cambria Math" panose="02040503050406030204" pitchFamily="18" charset="0"/>
                        </a:rPr>
                        <m:t>=</m:t>
                      </m:r>
                      <m:nary>
                        <m:naryPr>
                          <m:chr m:val="∑"/>
                          <m:limLoc m:val="undOvr"/>
                          <m:ctrlPr>
                            <a:rPr lang="es-CO" sz="1400" i="1">
                              <a:latin typeface="Cambria Math" panose="02040503050406030204" pitchFamily="18" charset="0"/>
                            </a:rPr>
                          </m:ctrlPr>
                        </m:naryPr>
                        <m:sub>
                          <m:r>
                            <a:rPr lang="es-CO" sz="1400" i="1">
                              <a:latin typeface="Cambria Math" panose="02040503050406030204" pitchFamily="18" charset="0"/>
                            </a:rPr>
                            <m:t>𝑋</m:t>
                          </m:r>
                          <m:r>
                            <a:rPr lang="es-CO" sz="1400" i="0">
                              <a:latin typeface="Cambria Math" panose="02040503050406030204" pitchFamily="18" charset="0"/>
                            </a:rPr>
                            <m:t>=1</m:t>
                          </m:r>
                        </m:sub>
                        <m:sup>
                          <m:r>
                            <a:rPr lang="es-CO" sz="1400" i="1">
                              <a:latin typeface="Cambria Math" panose="02040503050406030204" pitchFamily="18" charset="0"/>
                            </a:rPr>
                            <m:t>𝑛</m:t>
                          </m:r>
                        </m:sup>
                        <m:e>
                          <m:d>
                            <m:dPr>
                              <m:ctrlPr>
                                <a:rPr lang="es-CO" sz="1400" i="1">
                                  <a:latin typeface="Cambria Math" panose="02040503050406030204" pitchFamily="18" charset="0"/>
                                </a:rPr>
                              </m:ctrlPr>
                            </m:dPr>
                            <m:e>
                              <m:sSub>
                                <m:sSubPr>
                                  <m:ctrlPr>
                                    <a:rPr lang="es-CO" sz="1400" i="1">
                                      <a:latin typeface="Cambria Math" panose="02040503050406030204" pitchFamily="18" charset="0"/>
                                    </a:rPr>
                                  </m:ctrlPr>
                                </m:sSubPr>
                                <m:e>
                                  <m:r>
                                    <a:rPr lang="es-CO" sz="1400" i="1">
                                      <a:latin typeface="Cambria Math" panose="02040503050406030204" pitchFamily="18" charset="0"/>
                                    </a:rPr>
                                    <m:t>𝑈𝑀</m:t>
                                  </m:r>
                                </m:e>
                                <m:sub>
                                  <m:r>
                                    <a:rPr lang="es-CO" sz="1400" i="1">
                                      <a:latin typeface="Cambria Math" panose="02040503050406030204" pitchFamily="18" charset="0"/>
                                    </a:rPr>
                                    <m:t>𝑥𝑖</m:t>
                                  </m:r>
                                </m:sub>
                              </m:sSub>
                              <m:r>
                                <a:rPr lang="es-CO" sz="1400" i="0">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𝑃𝑀</m:t>
                                  </m:r>
                                </m:e>
                                <m:sub>
                                  <m:r>
                                    <a:rPr lang="es-CO" sz="1400" i="1">
                                      <a:latin typeface="Cambria Math" panose="02040503050406030204" pitchFamily="18" charset="0"/>
                                    </a:rPr>
                                    <m:t>𝑥</m:t>
                                  </m:r>
                                </m:sub>
                              </m:sSub>
                            </m:e>
                          </m:d>
                        </m:e>
                      </m:nary>
                    </m:oMath>
                  </m:oMathPara>
                </a14:m>
                <a:endParaRPr lang="es-CO" sz="1400" dirty="0"/>
              </a:p>
            </p:txBody>
          </p:sp>
        </mc:Choice>
        <mc:Fallback>
          <p:sp>
            <p:nvSpPr>
              <p:cNvPr id="4" name="Rectángulo 3"/>
              <p:cNvSpPr>
                <a:spLocks noRot="1" noChangeAspect="1" noMove="1" noResize="1" noEditPoints="1" noAdjustHandles="1" noChangeArrowheads="1" noChangeShapeType="1" noTextEdit="1"/>
              </p:cNvSpPr>
              <p:nvPr/>
            </p:nvSpPr>
            <p:spPr>
              <a:xfrm>
                <a:off x="0" y="4117799"/>
                <a:ext cx="1903085" cy="679353"/>
              </a:xfrm>
              <a:prstGeom prst="rect">
                <a:avLst/>
              </a:prstGeom>
              <a:blipFill>
                <a:blip r:embed="rId3"/>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684584" y="5007894"/>
                <a:ext cx="5670376"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O" sz="1400" i="1">
                          <a:latin typeface="Cambria Math" panose="02040503050406030204" pitchFamily="18" charset="0"/>
                        </a:rPr>
                        <m:t>𝐵</m:t>
                      </m:r>
                      <m:r>
                        <a:rPr lang="es-CO" sz="1400" i="1">
                          <a:latin typeface="Cambria Math" panose="02040503050406030204" pitchFamily="18" charset="0"/>
                        </a:rPr>
                        <m:t>=[</m:t>
                      </m:r>
                      <m:sSub>
                        <m:sSubPr>
                          <m:ctrlPr>
                            <a:rPr lang="es-CO" sz="1400" i="1">
                              <a:latin typeface="Cambria Math" panose="02040503050406030204" pitchFamily="18" charset="0"/>
                            </a:rPr>
                          </m:ctrlPr>
                        </m:sSubPr>
                        <m:e>
                          <m:r>
                            <a:rPr lang="en-US" sz="1400" i="1">
                              <a:latin typeface="Cambria Math" panose="02040503050406030204" pitchFamily="18" charset="0"/>
                            </a:rPr>
                            <m:t>𝑈𝑀𝑛𝑡</m:t>
                          </m:r>
                        </m:e>
                        <m:sub>
                          <m:r>
                            <a:rPr lang="en-US" sz="1400" i="1">
                              <a:latin typeface="Cambria Math" panose="02040503050406030204" pitchFamily="18" charset="0"/>
                            </a:rPr>
                            <m:t>𝑖</m:t>
                          </m:r>
                        </m:sub>
                      </m:sSub>
                      <m:r>
                        <a:rPr lang="es-CO" sz="1400" i="1">
                          <a:latin typeface="Cambria Math" panose="02040503050406030204" pitchFamily="18" charset="0"/>
                        </a:rPr>
                        <m:t>−(</m:t>
                      </m:r>
                      <m:sSub>
                        <m:sSubPr>
                          <m:ctrlPr>
                            <a:rPr lang="es-CO" sz="1400" i="1">
                              <a:latin typeface="Cambria Math" panose="02040503050406030204" pitchFamily="18" charset="0"/>
                            </a:rPr>
                          </m:ctrlPr>
                        </m:sSubPr>
                        <m:e>
                          <m:r>
                            <a:rPr lang="es-CO" sz="1400" i="1">
                              <a:latin typeface="Cambria Math" panose="02040503050406030204" pitchFamily="18" charset="0"/>
                            </a:rPr>
                            <m:t>1−</m:t>
                          </m:r>
                          <m:r>
                            <a:rPr lang="en-US" sz="1400" i="1">
                              <a:latin typeface="Cambria Math" panose="02040503050406030204" pitchFamily="18" charset="0"/>
                            </a:rPr>
                            <m:t>𝑍𝑚</m:t>
                          </m:r>
                        </m:e>
                        <m:sub>
                          <m:r>
                            <a:rPr lang="en-US" sz="1400" i="1">
                              <a:latin typeface="Cambria Math" panose="02040503050406030204" pitchFamily="18" charset="0"/>
                            </a:rPr>
                            <m:t>𝑖</m:t>
                          </m:r>
                        </m:sub>
                      </m:sSub>
                      <m:r>
                        <a:rPr lang="es-CO" sz="1400" i="1">
                          <a:latin typeface="Cambria Math" panose="02040503050406030204" pitchFamily="18" charset="0"/>
                        </a:rPr>
                        <m:t>)∗</m:t>
                      </m:r>
                      <m:sSub>
                        <m:sSubPr>
                          <m:ctrlPr>
                            <a:rPr lang="es-CO" sz="1400" i="1">
                              <a:latin typeface="Cambria Math" panose="02040503050406030204" pitchFamily="18" charset="0"/>
                            </a:rPr>
                          </m:ctrlPr>
                        </m:sSubPr>
                        <m:e>
                          <m:r>
                            <a:rPr lang="en-US" sz="1400" i="1">
                              <a:latin typeface="Cambria Math" panose="02040503050406030204" pitchFamily="18" charset="0"/>
                            </a:rPr>
                            <m:t>𝑈𝑚</m:t>
                          </m:r>
                        </m:e>
                        <m:sub>
                          <m:r>
                            <a:rPr lang="en-US" sz="1400" i="1">
                              <a:latin typeface="Cambria Math" panose="02040503050406030204" pitchFamily="18" charset="0"/>
                            </a:rPr>
                            <m:t>𝑖</m:t>
                          </m:r>
                        </m:sub>
                      </m:sSub>
                      <m:r>
                        <a:rPr lang="es-CO" sz="1400" i="1">
                          <a:latin typeface="Cambria Math" panose="02040503050406030204" pitchFamily="18" charset="0"/>
                        </a:rPr>
                        <m:t>]∗(</m:t>
                      </m:r>
                      <m:r>
                        <a:rPr lang="en-US" sz="1400" i="1">
                          <a:latin typeface="Cambria Math" panose="02040503050406030204" pitchFamily="18" charset="0"/>
                        </a:rPr>
                        <m:t>𝑃𝑀𝑛𝑡</m:t>
                      </m:r>
                      <m:r>
                        <a:rPr lang="es-CO" sz="1400" i="1">
                          <a:latin typeface="Cambria Math" panose="02040503050406030204" pitchFamily="18" charset="0"/>
                        </a:rPr>
                        <m:t>−</m:t>
                      </m:r>
                      <m:r>
                        <a:rPr lang="en-US" sz="1400" i="1">
                          <a:latin typeface="Cambria Math" panose="02040503050406030204" pitchFamily="18" charset="0"/>
                        </a:rPr>
                        <m:t>𝑃𝑃𝑀𝑖𝑒𝑜𝑚</m:t>
                      </m:r>
                      <m:r>
                        <a:rPr lang="es-CO" sz="1400" i="1">
                          <a:latin typeface="Cambria Math" panose="02040503050406030204" pitchFamily="18" charset="0"/>
                        </a:rPr>
                        <m:t>)</m:t>
                      </m:r>
                    </m:oMath>
                  </m:oMathPara>
                </a14:m>
                <a:endParaRPr lang="es-CO" sz="1400" dirty="0"/>
              </a:p>
            </p:txBody>
          </p:sp>
        </mc:Choice>
        <mc:Fallback>
          <p:sp>
            <p:nvSpPr>
              <p:cNvPr id="9" name="Rectángulo 8"/>
              <p:cNvSpPr>
                <a:spLocks noRot="1" noChangeAspect="1" noMove="1" noResize="1" noEditPoints="1" noAdjustHandles="1" noChangeArrowheads="1" noChangeShapeType="1" noTextEdit="1"/>
              </p:cNvSpPr>
              <p:nvPr/>
            </p:nvSpPr>
            <p:spPr>
              <a:xfrm>
                <a:off x="-684584" y="5007894"/>
                <a:ext cx="5670376" cy="307777"/>
              </a:xfrm>
              <a:prstGeom prst="rect">
                <a:avLst/>
              </a:prstGeom>
              <a:blipFill>
                <a:blip r:embed="rId4"/>
                <a:stretch>
                  <a:fillRect b="-10000"/>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0" y="5539706"/>
                <a:ext cx="3110852"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1400" i="1" smtClean="0">
                          <a:latin typeface="Cambria Math" panose="02040503050406030204" pitchFamily="18" charset="0"/>
                        </a:rPr>
                        <m:t>𝐶</m:t>
                      </m:r>
                      <m:r>
                        <a:rPr lang="es-CO" sz="1400" i="0">
                          <a:latin typeface="Cambria Math" panose="02040503050406030204" pitchFamily="18" charset="0"/>
                        </a:rPr>
                        <m:t>=</m:t>
                      </m:r>
                      <m:nary>
                        <m:naryPr>
                          <m:chr m:val="∑"/>
                          <m:limLoc m:val="undOvr"/>
                          <m:ctrlPr>
                            <a:rPr lang="es-CO" sz="1400" i="1">
                              <a:latin typeface="Cambria Math" panose="02040503050406030204" pitchFamily="18" charset="0"/>
                            </a:rPr>
                          </m:ctrlPr>
                        </m:naryPr>
                        <m:sub>
                          <m:r>
                            <a:rPr lang="es-CO" sz="1400" i="1">
                              <a:latin typeface="Cambria Math" panose="02040503050406030204" pitchFamily="18" charset="0"/>
                            </a:rPr>
                            <m:t>𝑥𝑧</m:t>
                          </m:r>
                          <m:r>
                            <a:rPr lang="es-CO" sz="1400" i="0">
                              <a:latin typeface="Cambria Math" panose="02040503050406030204" pitchFamily="18" charset="0"/>
                            </a:rPr>
                            <m:t>=1</m:t>
                          </m:r>
                        </m:sub>
                        <m:sup>
                          <m:r>
                            <a:rPr lang="es-CO" sz="1400" i="1">
                              <a:latin typeface="Cambria Math" panose="02040503050406030204" pitchFamily="18" charset="0"/>
                            </a:rPr>
                            <m:t>𝑛</m:t>
                          </m:r>
                        </m:sup>
                        <m:e>
                          <m:d>
                            <m:dPr>
                              <m:begChr m:val=""/>
                              <m:ctrlPr>
                                <a:rPr lang="es-CO" sz="1400" i="1">
                                  <a:latin typeface="Cambria Math" panose="02040503050406030204" pitchFamily="18" charset="0"/>
                                </a:rPr>
                              </m:ctrlPr>
                            </m:dPr>
                            <m:e>
                              <m:sSub>
                                <m:sSubPr>
                                  <m:ctrlPr>
                                    <a:rPr lang="es-CO" sz="1400" i="1">
                                      <a:latin typeface="Cambria Math" panose="02040503050406030204" pitchFamily="18" charset="0"/>
                                    </a:rPr>
                                  </m:ctrlPr>
                                </m:sSubPr>
                                <m:e>
                                  <m:sSub>
                                    <m:sSubPr>
                                      <m:ctrlPr>
                                        <a:rPr lang="es-CO" sz="1400" i="1">
                                          <a:latin typeface="Cambria Math" panose="02040503050406030204" pitchFamily="18" charset="0"/>
                                        </a:rPr>
                                      </m:ctrlPr>
                                    </m:sSubPr>
                                    <m:e>
                                      <m:r>
                                        <a:rPr lang="es-CO" sz="1400" i="1">
                                          <a:latin typeface="Cambria Math" panose="02040503050406030204" pitchFamily="18" charset="0"/>
                                        </a:rPr>
                                        <m:t>𝑈𝑀</m:t>
                                      </m:r>
                                    </m:e>
                                    <m:sub>
                                      <m:r>
                                        <a:rPr lang="es-CO" sz="1400" i="1">
                                          <a:latin typeface="Cambria Math" panose="02040503050406030204" pitchFamily="18" charset="0"/>
                                        </a:rPr>
                                        <m:t>𝑥𝑧</m:t>
                                      </m:r>
                                      <m:r>
                                        <a:rPr lang="es-CO" sz="1400" i="0">
                                          <a:latin typeface="Cambria Math" panose="02040503050406030204" pitchFamily="18" charset="0"/>
                                        </a:rPr>
                                        <m:t> </m:t>
                                      </m:r>
                                      <m:r>
                                        <a:rPr lang="es-CO" sz="1400" i="1">
                                          <a:latin typeface="Cambria Math" panose="02040503050406030204" pitchFamily="18" charset="0"/>
                                        </a:rPr>
                                        <m:t>𝑖</m:t>
                                      </m:r>
                                    </m:sub>
                                  </m:sSub>
                                  <m:r>
                                    <a:rPr lang="es-CO" sz="1400" i="0">
                                      <a:latin typeface="Cambria Math" panose="02040503050406030204" pitchFamily="18" charset="0"/>
                                    </a:rPr>
                                    <m:t>∗(</m:t>
                                  </m:r>
                                  <m:r>
                                    <a:rPr lang="es-CO" sz="1400" i="1">
                                      <a:latin typeface="Cambria Math" panose="02040503050406030204" pitchFamily="18" charset="0"/>
                                    </a:rPr>
                                    <m:t>𝑃𝑀</m:t>
                                  </m:r>
                                </m:e>
                                <m:sub>
                                  <m:r>
                                    <a:rPr lang="es-CO" sz="1400" i="1">
                                      <a:latin typeface="Cambria Math" panose="02040503050406030204" pitchFamily="18" charset="0"/>
                                    </a:rPr>
                                    <m:t>𝑥𝑧</m:t>
                                  </m:r>
                                </m:sub>
                              </m:sSub>
                              <m:r>
                                <a:rPr lang="es-CO" sz="1400" i="0">
                                  <a:latin typeface="Cambria Math" panose="02040503050406030204" pitchFamily="18" charset="0"/>
                                </a:rPr>
                                <m:t>−</m:t>
                              </m:r>
                              <m:r>
                                <a:rPr lang="es-CO" sz="1400" i="1">
                                  <a:latin typeface="Cambria Math" panose="02040503050406030204" pitchFamily="18" charset="0"/>
                                </a:rPr>
                                <m:t>𝑃𝑃𝑀𝑖𝑒𝑜𝑚</m:t>
                              </m:r>
                            </m:e>
                          </m:d>
                        </m:e>
                      </m:nary>
                    </m:oMath>
                  </m:oMathPara>
                </a14:m>
                <a:endParaRPr lang="es-CO" sz="1400" dirty="0"/>
              </a:p>
            </p:txBody>
          </p:sp>
        </mc:Choice>
        <mc:Fallback>
          <p:sp>
            <p:nvSpPr>
              <p:cNvPr id="10" name="Rectángulo 9"/>
              <p:cNvSpPr>
                <a:spLocks noRot="1" noChangeAspect="1" noMove="1" noResize="1" noEditPoints="1" noAdjustHandles="1" noChangeArrowheads="1" noChangeShapeType="1" noTextEdit="1"/>
              </p:cNvSpPr>
              <p:nvPr/>
            </p:nvSpPr>
            <p:spPr>
              <a:xfrm>
                <a:off x="0" y="5539706"/>
                <a:ext cx="3110852" cy="680507"/>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5" name="Rectángulo 14"/>
              <p:cNvSpPr/>
              <p:nvPr/>
            </p:nvSpPr>
            <p:spPr>
              <a:xfrm>
                <a:off x="2315173" y="6311957"/>
                <a:ext cx="5260414" cy="50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1400" i="1" smtClean="0">
                              <a:latin typeface="Cambria Math" panose="02040503050406030204" pitchFamily="18" charset="0"/>
                            </a:rPr>
                          </m:ctrlPr>
                        </m:sSubPr>
                        <m:e>
                          <m:r>
                            <a:rPr lang="es-CO" sz="1400" i="1">
                              <a:latin typeface="Cambria Math" panose="02040503050406030204" pitchFamily="18" charset="0"/>
                            </a:rPr>
                            <m:t>𝑃𝑃𝑃</m:t>
                          </m:r>
                        </m:e>
                        <m:sub>
                          <m:r>
                            <a:rPr lang="es-CO" sz="1400" i="1">
                              <a:latin typeface="Cambria Math" panose="02040503050406030204" pitchFamily="18" charset="0"/>
                            </a:rPr>
                            <m:t>𝐸𝑖</m:t>
                          </m:r>
                        </m:sub>
                      </m:sSub>
                      <m:r>
                        <a:rPr lang="es-CO" sz="1400" i="0">
                          <a:latin typeface="Cambria Math" panose="02040503050406030204" pitchFamily="18" charset="0"/>
                        </a:rPr>
                        <m:t>=</m:t>
                      </m:r>
                      <m:r>
                        <a:rPr lang="es-CO" sz="1400" b="0" i="0" smtClean="0">
                          <a:latin typeface="Cambria Math" panose="02040503050406030204" pitchFamily="18" charset="0"/>
                        </a:rPr>
                        <m:t>73.701</m:t>
                      </m:r>
                      <m:r>
                        <a:rPr lang="es-CO" sz="1400" b="0" i="0" smtClean="0">
                          <a:latin typeface="Cambria Math" panose="02040503050406030204" pitchFamily="18" charset="0"/>
                        </a:rPr>
                        <m:t>=</m:t>
                      </m:r>
                      <m:f>
                        <m:fPr>
                          <m:ctrlPr>
                            <a:rPr lang="es-CO" sz="1400" i="1">
                              <a:latin typeface="Cambria Math" panose="02040503050406030204" pitchFamily="18" charset="0"/>
                            </a:rPr>
                          </m:ctrlPr>
                        </m:fPr>
                        <m:num>
                          <m:r>
                            <a:rPr lang="es-CO" sz="1400" b="0" i="1" smtClean="0">
                              <a:latin typeface="Cambria Math" panose="02040503050406030204" pitchFamily="18" charset="0"/>
                            </a:rPr>
                            <m:t>50.451.156.964</m:t>
                          </m:r>
                          <m:r>
                            <a:rPr lang="es-CO" sz="1400">
                              <a:latin typeface="Cambria Math" panose="02040503050406030204" pitchFamily="18" charset="0"/>
                            </a:rPr>
                            <m:t>+</m:t>
                          </m:r>
                          <m:r>
                            <a:rPr lang="es-CO" sz="1400" i="1" smtClean="0">
                              <a:latin typeface="Cambria Math" panose="02040503050406030204" pitchFamily="18" charset="0"/>
                            </a:rPr>
                            <m:t>9</m:t>
                          </m:r>
                          <m:r>
                            <a:rPr lang="es-CO" sz="1400" b="0" i="1" smtClean="0">
                              <a:latin typeface="Cambria Math" panose="02040503050406030204" pitchFamily="18" charset="0"/>
                            </a:rPr>
                            <m:t>90.439.832</m:t>
                          </m:r>
                          <m:r>
                            <a:rPr lang="es-CO" sz="1400" i="1" smtClean="0">
                              <a:latin typeface="Cambria Math" panose="02040503050406030204" pitchFamily="18" charset="0"/>
                            </a:rPr>
                            <m:t>+</m:t>
                          </m:r>
                          <m:r>
                            <a:rPr lang="es-CO" sz="1400" b="0" i="1" smtClean="0">
                              <a:latin typeface="Cambria Math" panose="02040503050406030204" pitchFamily="18" charset="0"/>
                            </a:rPr>
                            <m:t>148.804.885</m:t>
                          </m:r>
                        </m:num>
                        <m:den>
                          <m:r>
                            <a:rPr lang="es-CO" sz="1400" b="0" i="1" smtClean="0">
                              <a:latin typeface="Cambria Math" panose="02040503050406030204" pitchFamily="18" charset="0"/>
                            </a:rPr>
                            <m:t>700.000</m:t>
                          </m:r>
                        </m:den>
                      </m:f>
                    </m:oMath>
                  </m:oMathPara>
                </a14:m>
                <a:endParaRPr lang="es-CO" sz="1400" dirty="0"/>
              </a:p>
            </p:txBody>
          </p:sp>
        </mc:Choice>
        <mc:Fallback>
          <p:sp>
            <p:nvSpPr>
              <p:cNvPr id="15" name="Rectángulo 14"/>
              <p:cNvSpPr>
                <a:spLocks noRot="1" noChangeAspect="1" noMove="1" noResize="1" noEditPoints="1" noAdjustHandles="1" noChangeArrowheads="1" noChangeShapeType="1" noTextEdit="1"/>
              </p:cNvSpPr>
              <p:nvPr/>
            </p:nvSpPr>
            <p:spPr>
              <a:xfrm>
                <a:off x="2315173" y="6311957"/>
                <a:ext cx="5260414" cy="501419"/>
              </a:xfrm>
              <a:prstGeom prst="rect">
                <a:avLst/>
              </a:prstGeom>
              <a:blipFill>
                <a:blip r:embed="rId6"/>
                <a:stretch>
                  <a:fillRect b="-120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8" name="CuadroTexto 3">
                <a:extLst>
                  <a:ext uri="{FF2B5EF4-FFF2-40B4-BE49-F238E27FC236}">
                    <a16:creationId xmlns:a16="http://schemas.microsoft.com/office/drawing/2014/main" id="{4E46D11E-4490-48A3-BEAA-819215371520}"/>
                  </a:ext>
                </a:extLst>
              </p:cNvPr>
              <p:cNvSpPr txBox="1"/>
              <p:nvPr/>
            </p:nvSpPr>
            <p:spPr>
              <a:xfrm>
                <a:off x="2315173" y="4249564"/>
                <a:ext cx="5032019" cy="46121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CO" sz="1100" i="0">
                          <a:solidFill>
                            <a:schemeClr val="tx1"/>
                          </a:solidFill>
                          <a:effectLst/>
                          <a:latin typeface="Cambria Math" panose="02040503050406030204" pitchFamily="18" charset="0"/>
                          <a:ea typeface="+mn-ea"/>
                          <a:cs typeface="+mn-cs"/>
                        </a:rPr>
                        <m:t>=</m:t>
                      </m:r>
                      <m:r>
                        <a:rPr lang="es-CO" sz="1100" b="0" i="0">
                          <a:solidFill>
                            <a:schemeClr val="tx1"/>
                          </a:solidFill>
                          <a:effectLst/>
                          <a:latin typeface="Cambria Math" panose="02040503050406030204" pitchFamily="18" charset="0"/>
                          <a:ea typeface="+mn-ea"/>
                          <a:cs typeface="+mn-cs"/>
                        </a:rPr>
                        <m:t>50.451.156.964=</m:t>
                      </m:r>
                      <m:nary>
                        <m:naryPr>
                          <m:chr m:val="∑"/>
                          <m:limLoc m:val="undOvr"/>
                          <m:ctrlPr>
                            <a:rPr lang="es-CO" sz="1100" i="1">
                              <a:solidFill>
                                <a:schemeClr val="tx1"/>
                              </a:solidFill>
                              <a:effectLst/>
                              <a:latin typeface="Cambria Math" panose="02040503050406030204" pitchFamily="18" charset="0"/>
                              <a:ea typeface="+mn-ea"/>
                              <a:cs typeface="+mn-cs"/>
                            </a:rPr>
                          </m:ctrlPr>
                        </m:naryPr>
                        <m:sub>
                          <m:r>
                            <a:rPr lang="es-CO" sz="1100" i="1">
                              <a:solidFill>
                                <a:schemeClr val="tx1"/>
                              </a:solidFill>
                              <a:effectLst/>
                              <a:latin typeface="Cambria Math" panose="02040503050406030204" pitchFamily="18" charset="0"/>
                              <a:ea typeface="+mn-ea"/>
                              <a:cs typeface="+mn-cs"/>
                            </a:rPr>
                            <m:t>𝑋</m:t>
                          </m:r>
                          <m:r>
                            <a:rPr lang="es-CO" sz="1100" i="0">
                              <a:solidFill>
                                <a:schemeClr val="tx1"/>
                              </a:solidFill>
                              <a:effectLst/>
                              <a:latin typeface="Cambria Math" panose="02040503050406030204" pitchFamily="18" charset="0"/>
                              <a:ea typeface="+mn-ea"/>
                              <a:cs typeface="+mn-cs"/>
                            </a:rPr>
                            <m:t>=1</m:t>
                          </m:r>
                        </m:sub>
                        <m:sup>
                          <m:r>
                            <a:rPr lang="es-CO" sz="1100" i="1">
                              <a:solidFill>
                                <a:schemeClr val="tx1"/>
                              </a:solidFill>
                              <a:effectLst/>
                              <a:latin typeface="Cambria Math" panose="02040503050406030204" pitchFamily="18" charset="0"/>
                              <a:ea typeface="+mn-ea"/>
                              <a:cs typeface="+mn-cs"/>
                            </a:rPr>
                            <m:t>𝑛</m:t>
                          </m:r>
                        </m:sup>
                        <m:e>
                          <m:d>
                            <m:dPr>
                              <m:ctrlPr>
                                <a:rPr lang="es-CO" sz="1100" i="1">
                                  <a:solidFill>
                                    <a:schemeClr val="tx1"/>
                                  </a:solidFill>
                                  <a:effectLst/>
                                  <a:latin typeface="Cambria Math" panose="02040503050406030204" pitchFamily="18" charset="0"/>
                                  <a:ea typeface="+mn-ea"/>
                                  <a:cs typeface="+mn-cs"/>
                                </a:rPr>
                              </m:ctrlPr>
                            </m:dPr>
                            <m:e>
                              <m:r>
                                <a:rPr lang="es-CO" sz="1100" b="0" i="1">
                                  <a:solidFill>
                                    <a:schemeClr val="tx1"/>
                                  </a:solidFill>
                                  <a:effectLst/>
                                  <a:latin typeface="Cambria Math" panose="02040503050406030204" pitchFamily="18" charset="0"/>
                                  <a:ea typeface="+mn-ea"/>
                                  <a:cs typeface="+mn-cs"/>
                                </a:rPr>
                                <m:t>300.000∗87.160+70.000∗65.562+330.000∗59.739</m:t>
                              </m:r>
                            </m:e>
                          </m:d>
                        </m:e>
                      </m:nary>
                    </m:oMath>
                  </m:oMathPara>
                </a14:m>
                <a:endParaRPr lang="es-CO" sz="1100" dirty="0"/>
              </a:p>
            </p:txBody>
          </p:sp>
        </mc:Choice>
        <mc:Fallback>
          <p:sp>
            <p:nvSpPr>
              <p:cNvPr id="18" name="CuadroTexto 3">
                <a:extLst>
                  <a:ext uri="{FF2B5EF4-FFF2-40B4-BE49-F238E27FC236}">
                    <a16:creationId xmlns:a16="http://schemas.microsoft.com/office/drawing/2014/main" id="{4E46D11E-4490-48A3-BEAA-819215371520}"/>
                  </a:ext>
                </a:extLst>
              </p:cNvPr>
              <p:cNvSpPr txBox="1">
                <a:spLocks noRot="1" noChangeAspect="1" noMove="1" noResize="1" noEditPoints="1" noAdjustHandles="1" noChangeArrowheads="1" noChangeShapeType="1" noTextEdit="1"/>
              </p:cNvSpPr>
              <p:nvPr/>
            </p:nvSpPr>
            <p:spPr>
              <a:xfrm>
                <a:off x="2315173" y="4249564"/>
                <a:ext cx="5032019" cy="461217"/>
              </a:xfrm>
              <a:prstGeom prst="rect">
                <a:avLst/>
              </a:prstGeom>
              <a:blipFill>
                <a:blip r:embed="rId7"/>
                <a:stretch>
                  <a:fillRect l="-121" t="-122368" b="-18421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9" name="CuadroTexto 4">
                <a:extLst>
                  <a:ext uri="{FF2B5EF4-FFF2-40B4-BE49-F238E27FC236}">
                    <a16:creationId xmlns:a16="http://schemas.microsoft.com/office/drawing/2014/main" id="{724CD85F-5E0C-4CFB-A525-019F3CF27CB7}"/>
                  </a:ext>
                </a:extLst>
              </p:cNvPr>
              <p:cNvSpPr txBox="1"/>
              <p:nvPr/>
            </p:nvSpPr>
            <p:spPr>
              <a:xfrm>
                <a:off x="4150404" y="5094488"/>
                <a:ext cx="5013048"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O" sz="1100" i="1">
                          <a:solidFill>
                            <a:schemeClr val="tx1"/>
                          </a:solidFill>
                          <a:effectLst/>
                          <a:latin typeface="Cambria Math" panose="02040503050406030204" pitchFamily="18" charset="0"/>
                          <a:ea typeface="+mn-ea"/>
                          <a:cs typeface="+mn-cs"/>
                        </a:rPr>
                        <m:t>𝐵</m:t>
                      </m:r>
                      <m:r>
                        <a:rPr lang="es-CO" sz="1100" i="1">
                          <a:solidFill>
                            <a:schemeClr val="tx1"/>
                          </a:solidFill>
                          <a:effectLst/>
                          <a:latin typeface="Cambria Math" panose="02040503050406030204" pitchFamily="18" charset="0"/>
                          <a:ea typeface="+mn-ea"/>
                          <a:cs typeface="+mn-cs"/>
                        </a:rPr>
                        <m:t>=990.439</m:t>
                      </m:r>
                      <m:r>
                        <a:rPr lang="es-CO" sz="1100" b="0" i="1">
                          <a:solidFill>
                            <a:schemeClr val="tx1"/>
                          </a:solidFill>
                          <a:effectLst/>
                          <a:latin typeface="Cambria Math" panose="02040503050406030204" pitchFamily="18" charset="0"/>
                          <a:ea typeface="+mn-ea"/>
                          <a:cs typeface="+mn-cs"/>
                        </a:rPr>
                        <m:t>.832=[300.000−(1−62,39%)∗700.000]∗(87.160−60.386)</m:t>
                      </m:r>
                    </m:oMath>
                  </m:oMathPara>
                </a14:m>
                <a:endParaRPr lang="es-CO" sz="1100" dirty="0"/>
              </a:p>
            </p:txBody>
          </p:sp>
        </mc:Choice>
        <mc:Fallback>
          <p:sp>
            <p:nvSpPr>
              <p:cNvPr id="19" name="CuadroTexto 4">
                <a:extLst>
                  <a:ext uri="{FF2B5EF4-FFF2-40B4-BE49-F238E27FC236}">
                    <a16:creationId xmlns:a16="http://schemas.microsoft.com/office/drawing/2014/main" id="{724CD85F-5E0C-4CFB-A525-019F3CF27CB7}"/>
                  </a:ext>
                </a:extLst>
              </p:cNvPr>
              <p:cNvSpPr txBox="1">
                <a:spLocks noRot="1" noChangeAspect="1" noMove="1" noResize="1" noEditPoints="1" noAdjustHandles="1" noChangeArrowheads="1" noChangeShapeType="1" noTextEdit="1"/>
              </p:cNvSpPr>
              <p:nvPr/>
            </p:nvSpPr>
            <p:spPr>
              <a:xfrm>
                <a:off x="4150404" y="5094488"/>
                <a:ext cx="5013048" cy="169277"/>
              </a:xfrm>
              <a:prstGeom prst="rect">
                <a:avLst/>
              </a:prstGeom>
              <a:blipFill>
                <a:blip r:embed="rId8"/>
                <a:stretch>
                  <a:fillRect b="-4074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0" name="CuadroTexto 5">
                <a:extLst>
                  <a:ext uri="{FF2B5EF4-FFF2-40B4-BE49-F238E27FC236}">
                    <a16:creationId xmlns:a16="http://schemas.microsoft.com/office/drawing/2014/main" id="{88B2CD83-5969-40B7-A3B0-0591CA9D96B5}"/>
                  </a:ext>
                </a:extLst>
              </p:cNvPr>
              <p:cNvSpPr txBox="1"/>
              <p:nvPr/>
            </p:nvSpPr>
            <p:spPr>
              <a:xfrm>
                <a:off x="3275856" y="5612152"/>
                <a:ext cx="4745210" cy="63434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CO" sz="1100" i="1">
                          <a:solidFill>
                            <a:schemeClr val="tx1"/>
                          </a:solidFill>
                          <a:effectLst/>
                          <a:latin typeface="Cambria Math" panose="02040503050406030204" pitchFamily="18" charset="0"/>
                          <a:ea typeface="+mn-ea"/>
                          <a:cs typeface="+mn-cs"/>
                        </a:rPr>
                        <m:t>𝐶</m:t>
                      </m:r>
                      <m:r>
                        <a:rPr lang="es-CO" sz="1100" i="0">
                          <a:solidFill>
                            <a:schemeClr val="tx1"/>
                          </a:solidFill>
                          <a:effectLst/>
                          <a:latin typeface="Cambria Math" panose="02040503050406030204" pitchFamily="18" charset="0"/>
                          <a:ea typeface="+mn-ea"/>
                          <a:cs typeface="+mn-cs"/>
                        </a:rPr>
                        <m:t>=</m:t>
                      </m:r>
                      <m:r>
                        <a:rPr lang="es-CO" sz="1100" b="0" i="0">
                          <a:solidFill>
                            <a:schemeClr val="tx1"/>
                          </a:solidFill>
                          <a:effectLst/>
                          <a:latin typeface="Cambria Math" panose="02040503050406030204" pitchFamily="18" charset="0"/>
                          <a:ea typeface="+mn-ea"/>
                          <a:cs typeface="+mn-cs"/>
                        </a:rPr>
                        <m:t>148.804.885=</m:t>
                      </m:r>
                      <m:nary>
                        <m:naryPr>
                          <m:chr m:val="∑"/>
                          <m:limLoc m:val="undOvr"/>
                          <m:ctrlPr>
                            <a:rPr lang="es-CO" sz="1100" i="1">
                              <a:solidFill>
                                <a:schemeClr val="tx1"/>
                              </a:solidFill>
                              <a:effectLst/>
                              <a:latin typeface="Cambria Math" panose="02040503050406030204" pitchFamily="18" charset="0"/>
                              <a:ea typeface="+mn-ea"/>
                              <a:cs typeface="+mn-cs"/>
                            </a:rPr>
                          </m:ctrlPr>
                        </m:naryPr>
                        <m:sub>
                          <m:r>
                            <a:rPr lang="es-CO" sz="1100" i="1">
                              <a:solidFill>
                                <a:schemeClr val="tx1"/>
                              </a:solidFill>
                              <a:effectLst/>
                              <a:latin typeface="Cambria Math" panose="02040503050406030204" pitchFamily="18" charset="0"/>
                              <a:ea typeface="+mn-ea"/>
                              <a:cs typeface="+mn-cs"/>
                            </a:rPr>
                            <m:t>𝑥𝑧</m:t>
                          </m:r>
                          <m:r>
                            <a:rPr lang="es-CO" sz="1100" i="0">
                              <a:solidFill>
                                <a:schemeClr val="tx1"/>
                              </a:solidFill>
                              <a:effectLst/>
                              <a:latin typeface="Cambria Math" panose="02040503050406030204" pitchFamily="18" charset="0"/>
                              <a:ea typeface="+mn-ea"/>
                              <a:cs typeface="+mn-cs"/>
                            </a:rPr>
                            <m:t>=1</m:t>
                          </m:r>
                        </m:sub>
                        <m:sup>
                          <m:r>
                            <a:rPr lang="es-CO" sz="1100" i="1">
                              <a:solidFill>
                                <a:schemeClr val="tx1"/>
                              </a:solidFill>
                              <a:effectLst/>
                              <a:latin typeface="Cambria Math" panose="02040503050406030204" pitchFamily="18" charset="0"/>
                              <a:ea typeface="+mn-ea"/>
                              <a:cs typeface="+mn-cs"/>
                            </a:rPr>
                            <m:t>𝑛</m:t>
                          </m:r>
                        </m:sup>
                        <m:e>
                          <m:d>
                            <m:dPr>
                              <m:begChr m:val=""/>
                              <m:ctrlPr>
                                <a:rPr lang="es-CO" sz="1100" i="1">
                                  <a:solidFill>
                                    <a:schemeClr val="tx1"/>
                                  </a:solidFill>
                                  <a:effectLst/>
                                  <a:latin typeface="Cambria Math" panose="02040503050406030204" pitchFamily="18" charset="0"/>
                                  <a:ea typeface="+mn-ea"/>
                                  <a:cs typeface="+mn-cs"/>
                                </a:rPr>
                              </m:ctrlPr>
                            </m:dPr>
                            <m:e>
                              <m:r>
                                <a:rPr lang="es-CO" sz="1100" i="1">
                                  <a:solidFill>
                                    <a:schemeClr val="tx1"/>
                                  </a:solidFill>
                                  <a:effectLst/>
                                  <a:latin typeface="Cambria Math" panose="02040503050406030204" pitchFamily="18" charset="0"/>
                                  <a:ea typeface="+mn-ea"/>
                                  <a:cs typeface="+mn-cs"/>
                                </a:rPr>
                                <m:t>7</m:t>
                              </m:r>
                              <m:r>
                                <a:rPr lang="es-CO" sz="1100" b="0" i="1">
                                  <a:solidFill>
                                    <a:schemeClr val="tx1"/>
                                  </a:solidFill>
                                  <a:effectLst/>
                                  <a:latin typeface="Cambria Math" panose="02040503050406030204" pitchFamily="18" charset="0"/>
                                  <a:ea typeface="+mn-ea"/>
                                  <a:cs typeface="+mn-cs"/>
                                </a:rPr>
                                <m:t>0.000∗(65.562</m:t>
                              </m:r>
                              <m:r>
                                <a:rPr lang="es-CO" sz="1100" i="0">
                                  <a:solidFill>
                                    <a:schemeClr val="tx1"/>
                                  </a:solidFill>
                                  <a:effectLst/>
                                  <a:latin typeface="Cambria Math" panose="02040503050406030204" pitchFamily="18" charset="0"/>
                                  <a:ea typeface="+mn-ea"/>
                                  <a:cs typeface="+mn-cs"/>
                                </a:rPr>
                                <m:t>−</m:t>
                              </m:r>
                              <m:r>
                                <a:rPr lang="es-CO" sz="1100" b="0" i="1">
                                  <a:solidFill>
                                    <a:schemeClr val="tx1"/>
                                  </a:solidFill>
                                  <a:effectLst/>
                                  <a:latin typeface="Cambria Math" panose="02040503050406030204" pitchFamily="18" charset="0"/>
                                  <a:ea typeface="+mn-ea"/>
                                  <a:cs typeface="+mn-cs"/>
                                </a:rPr>
                                <m:t>60.386</m:t>
                              </m:r>
                            </m:e>
                          </m:d>
                        </m:e>
                      </m:nary>
                      <m:r>
                        <m:rPr>
                          <m:nor/>
                        </m:rPr>
                        <a:rPr lang="es-CO" sz="1100">
                          <a:solidFill>
                            <a:schemeClr val="tx1"/>
                          </a:solidFill>
                          <a:effectLst/>
                          <a:latin typeface="+mn-lt"/>
                          <a:ea typeface="+mn-ea"/>
                          <a:cs typeface="+mn-cs"/>
                        </a:rPr>
                        <m:t>+330.000∗(</m:t>
                      </m:r>
                      <m:r>
                        <m:rPr>
                          <m:nor/>
                        </m:rPr>
                        <a:rPr lang="es-CO" sz="1100" b="0" i="0">
                          <a:solidFill>
                            <a:schemeClr val="tx1"/>
                          </a:solidFill>
                          <a:effectLst/>
                          <a:latin typeface="+mn-lt"/>
                          <a:ea typeface="+mn-ea"/>
                          <a:cs typeface="+mn-cs"/>
                        </a:rPr>
                        <m:t>59.739</m:t>
                      </m:r>
                      <m:r>
                        <m:rPr>
                          <m:nor/>
                        </m:rPr>
                        <a:rPr lang="es-CO" sz="1100">
                          <a:solidFill>
                            <a:schemeClr val="tx1"/>
                          </a:solidFill>
                          <a:effectLst/>
                          <a:latin typeface="+mn-lt"/>
                          <a:ea typeface="+mn-ea"/>
                          <a:cs typeface="+mn-cs"/>
                        </a:rPr>
                        <m:t>−</m:t>
                      </m:r>
                      <m:r>
                        <m:rPr>
                          <m:nor/>
                        </m:rPr>
                        <a:rPr lang="es-CO" sz="1100" b="0" i="0">
                          <a:solidFill>
                            <a:schemeClr val="tx1"/>
                          </a:solidFill>
                          <a:effectLst/>
                          <a:latin typeface="+mn-lt"/>
                          <a:ea typeface="+mn-ea"/>
                          <a:cs typeface="+mn-cs"/>
                        </a:rPr>
                        <m:t>60.386</m:t>
                      </m:r>
                      <m:r>
                        <m:rPr>
                          <m:nor/>
                        </m:rPr>
                        <a:rPr lang="es-CO" sz="1100">
                          <a:solidFill>
                            <a:schemeClr val="tx1"/>
                          </a:solidFill>
                          <a:effectLst/>
                          <a:latin typeface="+mn-lt"/>
                          <a:ea typeface="+mn-ea"/>
                          <a:cs typeface="+mn-cs"/>
                        </a:rPr>
                        <m:t>)</m:t>
                      </m:r>
                    </m:oMath>
                  </m:oMathPara>
                </a14:m>
                <a:endParaRPr lang="es-CO" dirty="0">
                  <a:effectLst/>
                </a:endParaRPr>
              </a:p>
              <a:p>
                <a:endParaRPr lang="es-CO" sz="1100" dirty="0"/>
              </a:p>
            </p:txBody>
          </p:sp>
        </mc:Choice>
        <mc:Fallback>
          <p:sp>
            <p:nvSpPr>
              <p:cNvPr id="20" name="CuadroTexto 5">
                <a:extLst>
                  <a:ext uri="{FF2B5EF4-FFF2-40B4-BE49-F238E27FC236}">
                    <a16:creationId xmlns:a16="http://schemas.microsoft.com/office/drawing/2014/main" id="{88B2CD83-5969-40B7-A3B0-0591CA9D96B5}"/>
                  </a:ext>
                </a:extLst>
              </p:cNvPr>
              <p:cNvSpPr txBox="1">
                <a:spLocks noRot="1" noChangeAspect="1" noMove="1" noResize="1" noEditPoints="1" noAdjustHandles="1" noChangeArrowheads="1" noChangeShapeType="1" noTextEdit="1"/>
              </p:cNvSpPr>
              <p:nvPr/>
            </p:nvSpPr>
            <p:spPr>
              <a:xfrm>
                <a:off x="3275856" y="5612152"/>
                <a:ext cx="4745210" cy="634341"/>
              </a:xfrm>
              <a:prstGeom prst="rect">
                <a:avLst/>
              </a:prstGeom>
              <a:blipFill>
                <a:blip r:embed="rId9"/>
                <a:stretch>
                  <a:fillRect l="-513" t="-90385" r="-899" b="-106731"/>
                </a:stretch>
              </a:blipFill>
            </p:spPr>
            <p:txBody>
              <a:bodyPr/>
              <a:lstStyle/>
              <a:p>
                <a:r>
                  <a:rPr lang="es-CO">
                    <a:noFill/>
                  </a:rPr>
                  <a:t> </a:t>
                </a:r>
              </a:p>
            </p:txBody>
          </p:sp>
        </mc:Fallback>
      </mc:AlternateContent>
      <p:graphicFrame>
        <p:nvGraphicFramePr>
          <p:cNvPr id="5" name="Objeto 4"/>
          <p:cNvGraphicFramePr>
            <a:graphicFrameLocks noChangeAspect="1"/>
          </p:cNvGraphicFramePr>
          <p:nvPr>
            <p:extLst>
              <p:ext uri="{D42A27DB-BD31-4B8C-83A1-F6EECF244321}">
                <p14:modId xmlns:p14="http://schemas.microsoft.com/office/powerpoint/2010/main" val="3054947401"/>
              </p:ext>
            </p:extLst>
          </p:nvPr>
        </p:nvGraphicFramePr>
        <p:xfrm>
          <a:off x="164035" y="1198580"/>
          <a:ext cx="8903369" cy="2807808"/>
        </p:xfrm>
        <a:graphic>
          <a:graphicData uri="http://schemas.openxmlformats.org/presentationml/2006/ole">
            <mc:AlternateContent xmlns:mc="http://schemas.openxmlformats.org/markup-compatibility/2006">
              <mc:Choice xmlns:v="urn:schemas-microsoft-com:vml" Requires="v">
                <p:oleObj spid="_x0000_s18466" name="Worksheet" r:id="rId10" imgW="10058551" imgH="3171693" progId="Excel.Sheet.12">
                  <p:embed/>
                </p:oleObj>
              </mc:Choice>
              <mc:Fallback>
                <p:oleObj name="Worksheet" r:id="rId10" imgW="10058551" imgH="3171693" progId="Excel.Sheet.12">
                  <p:embed/>
                  <p:pic>
                    <p:nvPicPr>
                      <p:cNvPr id="0" name=""/>
                      <p:cNvPicPr/>
                      <p:nvPr/>
                    </p:nvPicPr>
                    <p:blipFill>
                      <a:blip r:embed="rId11"/>
                      <a:stretch>
                        <a:fillRect/>
                      </a:stretch>
                    </p:blipFill>
                    <p:spPr>
                      <a:xfrm>
                        <a:off x="164035" y="1198580"/>
                        <a:ext cx="8903369" cy="2807808"/>
                      </a:xfrm>
                      <a:prstGeom prst="rect">
                        <a:avLst/>
                      </a:prstGeom>
                    </p:spPr>
                  </p:pic>
                </p:oleObj>
              </mc:Fallback>
            </mc:AlternateContent>
          </a:graphicData>
        </a:graphic>
      </p:graphicFrame>
    </p:spTree>
    <p:extLst>
      <p:ext uri="{BB962C8B-B14F-4D97-AF65-F5344CB8AC3E}">
        <p14:creationId xmlns:p14="http://schemas.microsoft.com/office/powerpoint/2010/main" val="3956512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fontScale="90000"/>
          </a:bodyPr>
          <a:lstStyle/>
          <a:p>
            <a:pPr eaLnBrk="1" fontAlgn="auto" hangingPunct="1">
              <a:spcAft>
                <a:spcPts val="0"/>
              </a:spcAft>
              <a:defRPr/>
            </a:pPr>
            <a:r>
              <a:rPr lang="es-CO" sz="3600" b="1" dirty="0">
                <a:solidFill>
                  <a:schemeClr val="accent3">
                    <a:lumMod val="50000"/>
                  </a:schemeClr>
                </a:solidFill>
              </a:rPr>
              <a:t>6. Cálculo de las cesiones/compensaciones</a:t>
            </a:r>
          </a:p>
        </p:txBody>
      </p:sp>
      <p:sp>
        <p:nvSpPr>
          <p:cNvPr id="5123" name="2 Marcador de contenido"/>
          <p:cNvSpPr>
            <a:spLocks noGrp="1"/>
          </p:cNvSpPr>
          <p:nvPr>
            <p:ph idx="1"/>
          </p:nvPr>
        </p:nvSpPr>
        <p:spPr>
          <a:xfrm>
            <a:off x="250825" y="1052513"/>
            <a:ext cx="8642350" cy="5214937"/>
          </a:xfrm>
        </p:spPr>
        <p:txBody>
          <a:bodyPr/>
          <a:lstStyle/>
          <a:p>
            <a:pPr algn="just" eaLnBrk="1" hangingPunct="1">
              <a:buFont typeface="Arial" charset="0"/>
              <a:buChar char="•"/>
              <a:defRPr/>
            </a:pPr>
            <a:r>
              <a:rPr lang="es-CO" sz="2200" dirty="0"/>
              <a:t>Finalmente, se comparan el promedio de los precios de mercado con el promedio de los precios de referencia y se multiplica por las unidades vendidas:</a:t>
            </a:r>
            <a:endParaRPr lang="es-CO" sz="2000" dirty="0"/>
          </a:p>
          <a:p>
            <a:pPr lvl="1" algn="just" eaLnBrk="1" hangingPunct="1">
              <a:buFont typeface="Arial" charset="0"/>
              <a:buChar char="•"/>
              <a:defRPr/>
            </a:pPr>
            <a:endParaRPr lang="es-CO" sz="2000" dirty="0"/>
          </a:p>
          <a:p>
            <a:pPr marL="457200" lvl="1" indent="0" algn="just" eaLnBrk="1" hangingPunct="1">
              <a:buNone/>
              <a:defRPr/>
            </a:pPr>
            <a:endParaRPr lang="es-CO" sz="2000" dirty="0"/>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
        <p:nvSpPr>
          <p:cNvPr id="19" name="Proceso 1">
            <a:extLst>
              <a:ext uri="{FF2B5EF4-FFF2-40B4-BE49-F238E27FC236}">
                <a16:creationId xmlns:a16="http://schemas.microsoft.com/office/drawing/2014/main" id="{0BB40553-77F9-45AB-BBD9-32D51AE92DFC}"/>
              </a:ext>
            </a:extLst>
          </p:cNvPr>
          <p:cNvSpPr/>
          <p:nvPr/>
        </p:nvSpPr>
        <p:spPr>
          <a:xfrm>
            <a:off x="3304855" y="2819915"/>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a:ln>
                  <a:noFill/>
                </a:ln>
                <a:solidFill>
                  <a:sysClr val="windowText" lastClr="000000"/>
                </a:solidFill>
                <a:effectLst/>
                <a:uLnTx/>
                <a:uFillTx/>
                <a:latin typeface="Calibri" panose="020F0502020204030204"/>
                <a:ea typeface="+mn-ea"/>
                <a:cs typeface="+mn-cs"/>
              </a:rPr>
              <a:t>Cálculo Operaciones de Estabilización</a:t>
            </a:r>
            <a:endParaRPr kumimoji="0" lang="es-CO" sz="11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Decisión 10">
                <a:extLst>
                  <a:ext uri="{FF2B5EF4-FFF2-40B4-BE49-F238E27FC236}">
                    <a16:creationId xmlns:a16="http://schemas.microsoft.com/office/drawing/2014/main" id="{09F8ADCD-72A1-4C61-95C4-AD8D8DC778FB}"/>
                  </a:ext>
                </a:extLst>
              </p:cNvPr>
              <p:cNvSpPr/>
              <p:nvPr/>
            </p:nvSpPr>
            <p:spPr>
              <a:xfrm>
                <a:off x="3309619" y="3408084"/>
                <a:ext cx="2520000" cy="630000"/>
              </a:xfrm>
              <a:prstGeom prst="flowChartDecision">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𝑃𝑃𝑃</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𝐸𝑖</m:t>
                          </m:r>
                        </m:sub>
                      </m:sSub>
                      <m: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&gt;</m:t>
                      </m:r>
                      <m:sSub>
                        <m:sSubPr>
                          <m:ctrlP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𝑃𝑃𝑃</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𝑖</m:t>
                          </m:r>
                        </m:sub>
                      </m:sSub>
                    </m:oMath>
                  </m:oMathPara>
                </a14:m>
                <a:endParaRPr kumimoji="0" lang="es-CO" sz="10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mc:Choice>
        <mc:Fallback xmlns="">
          <p:sp>
            <p:nvSpPr>
              <p:cNvPr id="20" name="Decisión 10">
                <a:extLst>
                  <a:ext uri="{FF2B5EF4-FFF2-40B4-BE49-F238E27FC236}">
                    <a16:creationId xmlns:a16="http://schemas.microsoft.com/office/drawing/2014/main" id="{09F8ADCD-72A1-4C61-95C4-AD8D8DC778FB}"/>
                  </a:ext>
                </a:extLst>
              </p:cNvPr>
              <p:cNvSpPr>
                <a:spLocks noRot="1" noChangeAspect="1" noMove="1" noResize="1" noEditPoints="1" noAdjustHandles="1" noChangeArrowheads="1" noChangeShapeType="1" noTextEdit="1"/>
              </p:cNvSpPr>
              <p:nvPr/>
            </p:nvSpPr>
            <p:spPr>
              <a:xfrm>
                <a:off x="3309619" y="3408084"/>
                <a:ext cx="2520000" cy="630000"/>
              </a:xfrm>
              <a:prstGeom prst="flowChartDecision">
                <a:avLst/>
              </a:prstGeom>
              <a:blipFill>
                <a:blip r:embed="rId2"/>
                <a:stretch>
                  <a:fillRect/>
                </a:stretch>
              </a:blipFill>
              <a:ln w="12700" cap="flat" cmpd="sng" algn="ctr">
                <a:solidFill>
                  <a:srgbClr val="FFC000">
                    <a:lumMod val="60000"/>
                    <a:lumOff val="40000"/>
                  </a:srgbClr>
                </a:solidFill>
                <a:prstDash val="solid"/>
                <a:miter lim="800000"/>
              </a:ln>
              <a:effectLst/>
            </p:spPr>
            <p:txBody>
              <a:bodyPr/>
              <a:lstStyle/>
              <a:p>
                <a:r>
                  <a:rPr lang="es-CO">
                    <a:noFill/>
                  </a:rPr>
                  <a:t> </a:t>
                </a:r>
              </a:p>
            </p:txBody>
          </p:sp>
        </mc:Fallback>
      </mc:AlternateContent>
      <p:grpSp>
        <p:nvGrpSpPr>
          <p:cNvPr id="21" name="Grupo 20">
            <a:extLst>
              <a:ext uri="{FF2B5EF4-FFF2-40B4-BE49-F238E27FC236}">
                <a16:creationId xmlns:a16="http://schemas.microsoft.com/office/drawing/2014/main" id="{7DCB2B46-AF4C-485D-8028-0BFF03151E2A}"/>
              </a:ext>
            </a:extLst>
          </p:cNvPr>
          <p:cNvGrpSpPr/>
          <p:nvPr/>
        </p:nvGrpSpPr>
        <p:grpSpPr>
          <a:xfrm>
            <a:off x="561655" y="3570009"/>
            <a:ext cx="2520000" cy="360000"/>
            <a:chOff x="0" y="750094"/>
            <a:chExt cx="2520000" cy="360000"/>
          </a:xfrm>
        </p:grpSpPr>
        <p:sp>
          <p:nvSpPr>
            <p:cNvPr id="29" name="Proceso 15">
              <a:extLst>
                <a:ext uri="{FF2B5EF4-FFF2-40B4-BE49-F238E27FC236}">
                  <a16:creationId xmlns:a16="http://schemas.microsoft.com/office/drawing/2014/main" id="{08F73586-4C63-4DC7-8601-A47834DEEE11}"/>
                </a:ext>
              </a:extLst>
            </p:cNvPr>
            <p:cNvSpPr/>
            <p:nvPr/>
          </p:nvSpPr>
          <p:spPr>
            <a:xfrm>
              <a:off x="0" y="750094"/>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30" name="Imagen 29">
              <a:extLst>
                <a:ext uri="{FF2B5EF4-FFF2-40B4-BE49-F238E27FC236}">
                  <a16:creationId xmlns:a16="http://schemas.microsoft.com/office/drawing/2014/main" id="{83BFD255-1726-49E0-B435-A3A258D2569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847725"/>
              <a:ext cx="2314575" cy="18097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uadroTexto 17">
            <a:extLst>
              <a:ext uri="{FF2B5EF4-FFF2-40B4-BE49-F238E27FC236}">
                <a16:creationId xmlns:a16="http://schemas.microsoft.com/office/drawing/2014/main" id="{EBFCC0E0-71A0-4AF1-A6F8-2C79C7C0468C}"/>
              </a:ext>
            </a:extLst>
          </p:cNvPr>
          <p:cNvSpPr txBox="1"/>
          <p:nvPr/>
        </p:nvSpPr>
        <p:spPr>
          <a:xfrm>
            <a:off x="5809930" y="3467615"/>
            <a:ext cx="381000" cy="2476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ysClr val="windowText" lastClr="000000"/>
                </a:solidFill>
                <a:effectLst/>
                <a:uLnTx/>
                <a:uFillTx/>
                <a:latin typeface="Calibri" panose="020F0502020204030204"/>
                <a:ea typeface="+mn-ea"/>
                <a:cs typeface="+mn-cs"/>
              </a:rPr>
              <a:t>Sí</a:t>
            </a:r>
          </a:p>
        </p:txBody>
      </p:sp>
      <p:sp>
        <p:nvSpPr>
          <p:cNvPr id="23" name="CuadroTexto 18">
            <a:extLst>
              <a:ext uri="{FF2B5EF4-FFF2-40B4-BE49-F238E27FC236}">
                <a16:creationId xmlns:a16="http://schemas.microsoft.com/office/drawing/2014/main" id="{78977FBB-F227-4B55-B2D6-480BDCF6214A}"/>
              </a:ext>
            </a:extLst>
          </p:cNvPr>
          <p:cNvSpPr txBox="1"/>
          <p:nvPr/>
        </p:nvSpPr>
        <p:spPr>
          <a:xfrm>
            <a:off x="3057205" y="3467615"/>
            <a:ext cx="381000" cy="2476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ysClr val="windowText" lastClr="000000"/>
                </a:solidFill>
                <a:effectLst/>
                <a:uLnTx/>
                <a:uFillTx/>
                <a:latin typeface="Calibri" panose="020F0502020204030204"/>
                <a:ea typeface="+mn-ea"/>
                <a:cs typeface="+mn-cs"/>
              </a:rPr>
              <a:t>No</a:t>
            </a:r>
          </a:p>
        </p:txBody>
      </p:sp>
      <p:cxnSp>
        <p:nvCxnSpPr>
          <p:cNvPr id="24" name="Conector recto 23">
            <a:extLst>
              <a:ext uri="{FF2B5EF4-FFF2-40B4-BE49-F238E27FC236}">
                <a16:creationId xmlns:a16="http://schemas.microsoft.com/office/drawing/2014/main" id="{E7018439-4355-41A7-86AD-1D62A3F8D9C2}"/>
              </a:ext>
            </a:extLst>
          </p:cNvPr>
          <p:cNvCxnSpPr>
            <a:stCxn id="20" idx="3"/>
            <a:endCxn id="27" idx="1"/>
          </p:cNvCxnSpPr>
          <p:nvPr/>
        </p:nvCxnSpPr>
        <p:spPr>
          <a:xfrm>
            <a:off x="5829619" y="3723084"/>
            <a:ext cx="232725" cy="7875"/>
          </a:xfrm>
          <a:prstGeom prst="line">
            <a:avLst/>
          </a:prstGeom>
          <a:noFill/>
          <a:ln w="6350" cap="flat" cmpd="sng" algn="ctr">
            <a:solidFill>
              <a:srgbClr val="FFC000">
                <a:lumMod val="60000"/>
                <a:lumOff val="40000"/>
              </a:srgbClr>
            </a:solidFill>
            <a:prstDash val="solid"/>
            <a:miter lim="800000"/>
          </a:ln>
          <a:effectLst/>
        </p:spPr>
      </p:cxnSp>
      <p:cxnSp>
        <p:nvCxnSpPr>
          <p:cNvPr id="25" name="Conector recto 24">
            <a:extLst>
              <a:ext uri="{FF2B5EF4-FFF2-40B4-BE49-F238E27FC236}">
                <a16:creationId xmlns:a16="http://schemas.microsoft.com/office/drawing/2014/main" id="{9EBD9BE0-1D44-4FBB-B1BC-F832D3A57C8E}"/>
              </a:ext>
            </a:extLst>
          </p:cNvPr>
          <p:cNvCxnSpPr/>
          <p:nvPr/>
        </p:nvCxnSpPr>
        <p:spPr>
          <a:xfrm>
            <a:off x="3095944" y="3704034"/>
            <a:ext cx="242250" cy="7875"/>
          </a:xfrm>
          <a:prstGeom prst="line">
            <a:avLst/>
          </a:prstGeom>
          <a:noFill/>
          <a:ln w="6350" cap="flat" cmpd="sng" algn="ctr">
            <a:solidFill>
              <a:srgbClr val="FFC000">
                <a:lumMod val="60000"/>
                <a:lumOff val="40000"/>
              </a:srgbClr>
            </a:solidFill>
            <a:prstDash val="solid"/>
            <a:miter lim="800000"/>
          </a:ln>
          <a:effectLst/>
        </p:spPr>
      </p:cxnSp>
      <p:grpSp>
        <p:nvGrpSpPr>
          <p:cNvPr id="26" name="Grupo 25">
            <a:extLst>
              <a:ext uri="{FF2B5EF4-FFF2-40B4-BE49-F238E27FC236}">
                <a16:creationId xmlns:a16="http://schemas.microsoft.com/office/drawing/2014/main" id="{B1CFBB49-8DF4-4068-81BD-8223BF79B6DC}"/>
              </a:ext>
            </a:extLst>
          </p:cNvPr>
          <p:cNvGrpSpPr/>
          <p:nvPr/>
        </p:nvGrpSpPr>
        <p:grpSpPr>
          <a:xfrm>
            <a:off x="6062344" y="3550959"/>
            <a:ext cx="2520000" cy="360000"/>
            <a:chOff x="5500689" y="731044"/>
            <a:chExt cx="2520000" cy="360000"/>
          </a:xfrm>
        </p:grpSpPr>
        <p:sp>
          <p:nvSpPr>
            <p:cNvPr id="27" name="Proceso 4">
              <a:extLst>
                <a:ext uri="{FF2B5EF4-FFF2-40B4-BE49-F238E27FC236}">
                  <a16:creationId xmlns:a16="http://schemas.microsoft.com/office/drawing/2014/main" id="{11C0C5E7-394D-414F-85F5-9CCF9D979F60}"/>
                </a:ext>
              </a:extLst>
            </p:cNvPr>
            <p:cNvSpPr/>
            <p:nvPr/>
          </p:nvSpPr>
          <p:spPr>
            <a:xfrm>
              <a:off x="5500689" y="731044"/>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28" name="Imagen 27">
              <a:extLst>
                <a:ext uri="{FF2B5EF4-FFF2-40B4-BE49-F238E27FC236}">
                  <a16:creationId xmlns:a16="http://schemas.microsoft.com/office/drawing/2014/main" id="{C3EB88FC-6960-461C-BFAE-9B96CC18F16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075" y="828675"/>
              <a:ext cx="1743075" cy="18097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Conector angular 23">
            <a:extLst>
              <a:ext uri="{FF2B5EF4-FFF2-40B4-BE49-F238E27FC236}">
                <a16:creationId xmlns:a16="http://schemas.microsoft.com/office/drawing/2014/main" id="{BB53DEC9-2EFB-47F1-9643-6D0AB0AFC020}"/>
              </a:ext>
            </a:extLst>
          </p:cNvPr>
          <p:cNvCxnSpPr/>
          <p:nvPr/>
        </p:nvCxnSpPr>
        <p:spPr>
          <a:xfrm rot="16200000" flipH="1">
            <a:off x="4457915" y="3312533"/>
            <a:ext cx="228169" cy="4764"/>
          </a:xfrm>
          <a:prstGeom prst="bentConnector3">
            <a:avLst/>
          </a:prstGeom>
          <a:noFill/>
          <a:ln w="6350" cap="flat" cmpd="sng" algn="ctr">
            <a:solidFill>
              <a:srgbClr val="FFC000"/>
            </a:solidFill>
            <a:prstDash val="solid"/>
            <a:miter lim="800000"/>
          </a:ln>
          <a:effectLst/>
        </p:spPr>
      </p:cxnSp>
    </p:spTree>
    <p:extLst>
      <p:ext uri="{BB962C8B-B14F-4D97-AF65-F5344CB8AC3E}">
        <p14:creationId xmlns:p14="http://schemas.microsoft.com/office/powerpoint/2010/main" val="617991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7" name="1 Título"/>
          <p:cNvSpPr>
            <a:spLocks noGrp="1"/>
          </p:cNvSpPr>
          <p:nvPr>
            <p:ph type="title"/>
          </p:nvPr>
        </p:nvSpPr>
        <p:spPr>
          <a:xfrm>
            <a:off x="457200" y="327249"/>
            <a:ext cx="8229600" cy="725487"/>
          </a:xfrm>
        </p:spPr>
        <p:txBody>
          <a:bodyPr rtlCol="0">
            <a:normAutofit fontScale="90000"/>
          </a:bodyPr>
          <a:lstStyle/>
          <a:p>
            <a:pPr eaLnBrk="1" fontAlgn="auto" hangingPunct="1">
              <a:spcAft>
                <a:spcPts val="0"/>
              </a:spcAft>
              <a:defRPr/>
            </a:pPr>
            <a:r>
              <a:rPr lang="es-CO" sz="3600" b="1" dirty="0">
                <a:solidFill>
                  <a:schemeClr val="accent3">
                    <a:lumMod val="50000"/>
                  </a:schemeClr>
                </a:solidFill>
              </a:rPr>
              <a:t>6. Cálculo de las cesiones/compensaciones</a:t>
            </a:r>
          </a:p>
        </p:txBody>
      </p:sp>
      <p:graphicFrame>
        <p:nvGraphicFramePr>
          <p:cNvPr id="4" name="Objeto 3"/>
          <p:cNvGraphicFramePr>
            <a:graphicFrameLocks noChangeAspect="1"/>
          </p:cNvGraphicFramePr>
          <p:nvPr>
            <p:extLst>
              <p:ext uri="{D42A27DB-BD31-4B8C-83A1-F6EECF244321}">
                <p14:modId xmlns:p14="http://schemas.microsoft.com/office/powerpoint/2010/main" val="3021918098"/>
              </p:ext>
            </p:extLst>
          </p:nvPr>
        </p:nvGraphicFramePr>
        <p:xfrm>
          <a:off x="270924" y="2348881"/>
          <a:ext cx="8621556" cy="2232248"/>
        </p:xfrm>
        <a:graphic>
          <a:graphicData uri="http://schemas.openxmlformats.org/presentationml/2006/ole">
            <mc:AlternateContent xmlns:mc="http://schemas.openxmlformats.org/markup-compatibility/2006">
              <mc:Choice xmlns:v="urn:schemas-microsoft-com:vml" Requires="v">
                <p:oleObj spid="_x0000_s22554" name="Worksheet" r:id="rId3" imgW="6143661" imgH="1590723" progId="Excel.Sheet.12">
                  <p:embed/>
                </p:oleObj>
              </mc:Choice>
              <mc:Fallback>
                <p:oleObj name="Worksheet" r:id="rId3" imgW="6143661" imgH="1590723" progId="Excel.Sheet.12">
                  <p:embed/>
                  <p:pic>
                    <p:nvPicPr>
                      <p:cNvPr id="0" name=""/>
                      <p:cNvPicPr/>
                      <p:nvPr/>
                    </p:nvPicPr>
                    <p:blipFill>
                      <a:blip r:embed="rId4"/>
                      <a:stretch>
                        <a:fillRect/>
                      </a:stretch>
                    </p:blipFill>
                    <p:spPr>
                      <a:xfrm>
                        <a:off x="270924" y="2348881"/>
                        <a:ext cx="8621556" cy="2232248"/>
                      </a:xfrm>
                      <a:prstGeom prst="rect">
                        <a:avLst/>
                      </a:prstGeom>
                    </p:spPr>
                  </p:pic>
                </p:oleObj>
              </mc:Fallback>
            </mc:AlternateContent>
          </a:graphicData>
        </a:graphic>
      </p:graphicFrame>
    </p:spTree>
    <p:extLst>
      <p:ext uri="{BB962C8B-B14F-4D97-AF65-F5344CB8AC3E}">
        <p14:creationId xmlns:p14="http://schemas.microsoft.com/office/powerpoint/2010/main" val="271875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7" name="1 Título"/>
          <p:cNvSpPr>
            <a:spLocks noGrp="1"/>
          </p:cNvSpPr>
          <p:nvPr>
            <p:ph type="title"/>
          </p:nvPr>
        </p:nvSpPr>
        <p:spPr>
          <a:xfrm>
            <a:off x="457200" y="471265"/>
            <a:ext cx="8229600" cy="725487"/>
          </a:xfrm>
        </p:spPr>
        <p:txBody>
          <a:bodyPr rtlCol="0">
            <a:normAutofit fontScale="90000"/>
          </a:bodyPr>
          <a:lstStyle/>
          <a:p>
            <a:pPr eaLnBrk="1" fontAlgn="auto" hangingPunct="1">
              <a:spcAft>
                <a:spcPts val="0"/>
              </a:spcAft>
              <a:defRPr/>
            </a:pPr>
            <a:r>
              <a:rPr lang="es-CO" sz="3600" b="1" dirty="0">
                <a:solidFill>
                  <a:schemeClr val="accent3">
                    <a:lumMod val="50000"/>
                  </a:schemeClr>
                </a:solidFill>
              </a:rPr>
              <a:t>6. Cálculo de las cesiones/compensaciones</a:t>
            </a:r>
            <a:br>
              <a:rPr lang="es-CO" sz="3600" b="1" dirty="0">
                <a:solidFill>
                  <a:schemeClr val="accent3">
                    <a:lumMod val="50000"/>
                  </a:schemeClr>
                </a:solidFill>
              </a:rPr>
            </a:br>
            <a:r>
              <a:rPr lang="es-CO" sz="3600" b="1" dirty="0">
                <a:solidFill>
                  <a:schemeClr val="accent3">
                    <a:lumMod val="50000"/>
                  </a:schemeClr>
                </a:solidFill>
              </a:rPr>
              <a:t>con ajuste para gastos de funcionamiento</a:t>
            </a:r>
          </a:p>
        </p:txBody>
      </p:sp>
      <p:sp>
        <p:nvSpPr>
          <p:cNvPr id="6" name="Rectangle 3"/>
          <p:cNvSpPr>
            <a:spLocks noGrp="1" noChangeArrowheads="1"/>
          </p:cNvSpPr>
          <p:nvPr>
            <p:ph idx="1"/>
          </p:nvPr>
        </p:nvSpPr>
        <p:spPr>
          <a:xfrm>
            <a:off x="357188" y="1491866"/>
            <a:ext cx="8572500" cy="1569660"/>
          </a:xfrm>
        </p:spPr>
        <p:txBody>
          <a:bodyPr>
            <a:spAutoFit/>
          </a:bodyPr>
          <a:lstStyle/>
          <a:p>
            <a:pPr marL="0" indent="0" algn="just" eaLnBrk="1" hangingPunct="1">
              <a:buNone/>
            </a:pPr>
            <a:r>
              <a:rPr lang="es-MX" altLang="es-CO" sz="2400" dirty="0"/>
              <a:t>El FEPA debe asumir los gastos de funcionamiento, para tomar recursos de todos los productores, se ajusta el </a:t>
            </a:r>
            <a:r>
              <a:rPr lang="es-MX" altLang="es-CO" sz="2400" dirty="0" err="1"/>
              <a:t>PPPi</a:t>
            </a:r>
            <a:r>
              <a:rPr lang="es-MX" altLang="es-CO" sz="2400" dirty="0"/>
              <a:t> en un porcentaje, que se determina de acuerdo con los recursos aprobados en el presupuesto para dicho fin.</a:t>
            </a:r>
          </a:p>
        </p:txBody>
      </p:sp>
      <p:graphicFrame>
        <p:nvGraphicFramePr>
          <p:cNvPr id="9" name="Objeto 8"/>
          <p:cNvGraphicFramePr>
            <a:graphicFrameLocks noChangeAspect="1"/>
          </p:cNvGraphicFramePr>
          <p:nvPr>
            <p:extLst>
              <p:ext uri="{D42A27DB-BD31-4B8C-83A1-F6EECF244321}">
                <p14:modId xmlns:p14="http://schemas.microsoft.com/office/powerpoint/2010/main" val="2042908056"/>
              </p:ext>
            </p:extLst>
          </p:nvPr>
        </p:nvGraphicFramePr>
        <p:xfrm>
          <a:off x="107504" y="3473642"/>
          <a:ext cx="8952784" cy="2259614"/>
        </p:xfrm>
        <a:graphic>
          <a:graphicData uri="http://schemas.openxmlformats.org/presentationml/2006/ole">
            <mc:AlternateContent xmlns:mc="http://schemas.openxmlformats.org/markup-compatibility/2006">
              <mc:Choice xmlns:v="urn:schemas-microsoft-com:vml" Requires="v">
                <p:oleObj spid="_x0000_s23577" name="Worksheet" r:id="rId3" imgW="7963001" imgH="2009685" progId="Excel.Sheet.12">
                  <p:embed/>
                </p:oleObj>
              </mc:Choice>
              <mc:Fallback>
                <p:oleObj name="Worksheet" r:id="rId3" imgW="7963001" imgH="2009685" progId="Excel.Sheet.12">
                  <p:embed/>
                  <p:pic>
                    <p:nvPicPr>
                      <p:cNvPr id="0" name=""/>
                      <p:cNvPicPr/>
                      <p:nvPr/>
                    </p:nvPicPr>
                    <p:blipFill>
                      <a:blip r:embed="rId4"/>
                      <a:stretch>
                        <a:fillRect/>
                      </a:stretch>
                    </p:blipFill>
                    <p:spPr>
                      <a:xfrm>
                        <a:off x="107504" y="3473642"/>
                        <a:ext cx="8952784" cy="2259614"/>
                      </a:xfrm>
                      <a:prstGeom prst="rect">
                        <a:avLst/>
                      </a:prstGeom>
                    </p:spPr>
                  </p:pic>
                </p:oleObj>
              </mc:Fallback>
            </mc:AlternateContent>
          </a:graphicData>
        </a:graphic>
      </p:graphicFrame>
    </p:spTree>
    <p:extLst>
      <p:ext uri="{BB962C8B-B14F-4D97-AF65-F5344CB8AC3E}">
        <p14:creationId xmlns:p14="http://schemas.microsoft.com/office/powerpoint/2010/main" val="1761463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7" name="1 Título"/>
          <p:cNvSpPr>
            <a:spLocks noGrp="1"/>
          </p:cNvSpPr>
          <p:nvPr>
            <p:ph type="title"/>
          </p:nvPr>
        </p:nvSpPr>
        <p:spPr>
          <a:xfrm>
            <a:off x="457200" y="471265"/>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Ejemplo con alcohol</a:t>
            </a:r>
          </a:p>
        </p:txBody>
      </p:sp>
      <p:sp>
        <p:nvSpPr>
          <p:cNvPr id="6" name="Rectangle 3"/>
          <p:cNvSpPr>
            <a:spLocks noGrp="1" noChangeArrowheads="1"/>
          </p:cNvSpPr>
          <p:nvPr>
            <p:ph idx="1"/>
          </p:nvPr>
        </p:nvSpPr>
        <p:spPr>
          <a:xfrm>
            <a:off x="357188" y="1491866"/>
            <a:ext cx="8572500" cy="3564053"/>
          </a:xfrm>
        </p:spPr>
        <p:txBody>
          <a:bodyPr>
            <a:spAutoFit/>
          </a:bodyPr>
          <a:lstStyle/>
          <a:p>
            <a:pPr marL="0" indent="0" algn="just" eaLnBrk="1" hangingPunct="1">
              <a:buNone/>
            </a:pPr>
            <a:r>
              <a:rPr lang="es-MX" altLang="es-CO" sz="2400" dirty="0"/>
              <a:t>En esencia la metodología no cambia, salvo la incorporación del Factor de ajuste lambda, que afecta el Z final de los ingenios que fabrican el alcohol.</a:t>
            </a:r>
          </a:p>
          <a:p>
            <a:pPr marL="0" indent="0" algn="just" eaLnBrk="1" hangingPunct="1">
              <a:buNone/>
            </a:pPr>
            <a:r>
              <a:rPr lang="es-MX" altLang="es-CO" sz="2400" dirty="0"/>
              <a:t>Dado que el alcohol sustituye exportaciones de azúcar, no se afectan los indicadores de precios de los mercados nacional tradicional e interno especial.</a:t>
            </a:r>
          </a:p>
          <a:p>
            <a:pPr marL="0" indent="0" algn="just" eaLnBrk="1" hangingPunct="1">
              <a:buNone/>
            </a:pPr>
            <a:r>
              <a:rPr lang="es-MX" altLang="es-CO" sz="2400" dirty="0"/>
              <a:t>En la practica debe modificarse el de otros mercados, ya que se retiran azúcares de baja calidad que forman el precio, pero no se consideró para este ejemplo.</a:t>
            </a:r>
          </a:p>
        </p:txBody>
      </p:sp>
    </p:spTree>
    <p:extLst>
      <p:ext uri="{BB962C8B-B14F-4D97-AF65-F5344CB8AC3E}">
        <p14:creationId xmlns:p14="http://schemas.microsoft.com/office/powerpoint/2010/main" val="2128879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4" name="Rectángulo 3"/>
          <p:cNvSpPr/>
          <p:nvPr/>
        </p:nvSpPr>
        <p:spPr>
          <a:xfrm>
            <a:off x="827584" y="620688"/>
            <a:ext cx="7920880" cy="646331"/>
          </a:xfrm>
          <a:prstGeom prst="rect">
            <a:avLst/>
          </a:prstGeom>
        </p:spPr>
        <p:txBody>
          <a:bodyPr wrap="square">
            <a:spAutoFit/>
          </a:bodyPr>
          <a:lstStyle/>
          <a:p>
            <a:r>
              <a:rPr lang="es-CO" b="1" dirty="0">
                <a:solidFill>
                  <a:schemeClr val="accent3">
                    <a:lumMod val="50000"/>
                  </a:schemeClr>
                </a:solidFill>
              </a:rPr>
              <a:t>1.3 Cálculo del Factor de Ponderación Z – Ajuste lambda - Cálculo del factor Z del mes</a:t>
            </a:r>
            <a:endParaRPr lang="es-CO" dirty="0"/>
          </a:p>
        </p:txBody>
      </p:sp>
      <mc:AlternateContent xmlns:mc="http://schemas.openxmlformats.org/markup-compatibility/2006">
        <mc:Choice xmlns:a14="http://schemas.microsoft.com/office/drawing/2010/main" Requires="a14">
          <p:sp>
            <p:nvSpPr>
              <p:cNvPr id="9" name="CuadroTexto 5">
                <a:extLst>
                  <a:ext uri="{FF2B5EF4-FFF2-40B4-BE49-F238E27FC236}">
                    <a16:creationId xmlns:a16="http://schemas.microsoft.com/office/drawing/2014/main" id="{B798C5DA-6461-432B-9741-D9AFC0E7BE77}"/>
                  </a:ext>
                </a:extLst>
              </p:cNvPr>
              <p:cNvSpPr txBox="1"/>
              <p:nvPr/>
            </p:nvSpPr>
            <p:spPr>
              <a:xfrm>
                <a:off x="4093219" y="3903007"/>
                <a:ext cx="1104900" cy="58317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14:m>
                  <m:oMath xmlns:m="http://schemas.openxmlformats.org/officeDocument/2006/math">
                    <m:sSub>
                      <m:sSubPr>
                        <m:ctrlPr>
                          <a:rPr lang="es-CO" sz="2400" i="1">
                            <a:latin typeface="Cambria Math" panose="02040503050406030204" pitchFamily="18" charset="0"/>
                            <a:ea typeface="Cambria Math" panose="02040503050406030204" pitchFamily="18" charset="0"/>
                          </a:rPr>
                        </m:ctrlPr>
                      </m:sSubPr>
                      <m:e>
                        <m:r>
                          <a:rPr lang="es-CO" sz="2400" i="1">
                            <a:latin typeface="Cambria Math" panose="02040503050406030204" pitchFamily="18" charset="0"/>
                            <a:ea typeface="Cambria Math" panose="02040503050406030204" pitchFamily="18" charset="0"/>
                          </a:rPr>
                          <m:t>𝜆</m:t>
                        </m:r>
                      </m:e>
                      <m:sub>
                        <m:r>
                          <a:rPr lang="es-CO" sz="2400" b="0" i="1">
                            <a:latin typeface="Cambria Math" panose="02040503050406030204" pitchFamily="18" charset="0"/>
                            <a:ea typeface="Cambria Math" panose="02040503050406030204" pitchFamily="18" charset="0"/>
                          </a:rPr>
                          <m:t>𝑖</m:t>
                        </m:r>
                      </m:sub>
                    </m:sSub>
                  </m:oMath>
                </a14:m>
                <a:r>
                  <a:rPr lang="es-CO" sz="2400"/>
                  <a:t>=</a:t>
                </a:r>
                <a14:m>
                  <m:oMath xmlns:m="http://schemas.openxmlformats.org/officeDocument/2006/math">
                    <m:f>
                      <m:fPr>
                        <m:ctrlPr>
                          <a:rPr lang="es-CO" sz="2400" i="1">
                            <a:latin typeface="Cambria Math" panose="02040503050406030204" pitchFamily="18" charset="0"/>
                          </a:rPr>
                        </m:ctrlPr>
                      </m:fPr>
                      <m:num>
                        <m:sSub>
                          <m:sSubPr>
                            <m:ctrlPr>
                              <a:rPr lang="es-CO" sz="2400" i="1">
                                <a:latin typeface="Cambria Math" panose="02040503050406030204" pitchFamily="18" charset="0"/>
                              </a:rPr>
                            </m:ctrlPr>
                          </m:sSubPr>
                          <m:e>
                            <m:r>
                              <a:rPr lang="es-CO" sz="2400" b="0" i="1">
                                <a:latin typeface="Cambria Math" panose="02040503050406030204" pitchFamily="18" charset="0"/>
                              </a:rPr>
                              <m:t>𝑈</m:t>
                            </m:r>
                          </m:e>
                          <m:sub>
                            <m:r>
                              <a:rPr lang="es-CO" sz="2400" b="0" i="1">
                                <a:latin typeface="Cambria Math" panose="02040503050406030204" pitchFamily="18" charset="0"/>
                              </a:rPr>
                              <m:t>𝐴𝑙</m:t>
                            </m:r>
                            <m:r>
                              <a:rPr lang="es-CO" sz="2400" b="0" i="1">
                                <a:latin typeface="Cambria Math" panose="02040503050406030204" pitchFamily="18" charset="0"/>
                              </a:rPr>
                              <m:t>,</m:t>
                            </m:r>
                            <m:r>
                              <a:rPr lang="es-CO" sz="2400" b="0" i="1">
                                <a:latin typeface="Cambria Math" panose="02040503050406030204" pitchFamily="18" charset="0"/>
                              </a:rPr>
                              <m:t>𝑖</m:t>
                            </m:r>
                          </m:sub>
                        </m:sSub>
                      </m:num>
                      <m:den>
                        <m:sSub>
                          <m:sSubPr>
                            <m:ctrlPr>
                              <a:rPr lang="es-CO" sz="2400" i="1">
                                <a:latin typeface="Cambria Math" panose="02040503050406030204" pitchFamily="18" charset="0"/>
                              </a:rPr>
                            </m:ctrlPr>
                          </m:sSubPr>
                          <m:e>
                            <m:r>
                              <a:rPr lang="es-CO" sz="2400" b="0" i="1">
                                <a:latin typeface="Cambria Math" panose="02040503050406030204" pitchFamily="18" charset="0"/>
                              </a:rPr>
                              <m:t>𝑈</m:t>
                            </m:r>
                          </m:e>
                          <m:sub>
                            <m:r>
                              <a:rPr lang="es-CO" sz="2400" b="0" i="1">
                                <a:latin typeface="Cambria Math" panose="02040503050406030204" pitchFamily="18" charset="0"/>
                              </a:rPr>
                              <m:t>𝑖</m:t>
                            </m:r>
                          </m:sub>
                        </m:sSub>
                      </m:den>
                    </m:f>
                  </m:oMath>
                </a14:m>
                <a:endParaRPr lang="es-CO" sz="1200"/>
              </a:p>
            </p:txBody>
          </p:sp>
        </mc:Choice>
        <mc:Fallback>
          <p:sp>
            <p:nvSpPr>
              <p:cNvPr id="9" name="CuadroTexto 5">
                <a:extLst>
                  <a:ext uri="{FF2B5EF4-FFF2-40B4-BE49-F238E27FC236}">
                    <a16:creationId xmlns:a16="http://schemas.microsoft.com/office/drawing/2014/main" id="{B798C5DA-6461-432B-9741-D9AFC0E7BE77}"/>
                  </a:ext>
                </a:extLst>
              </p:cNvPr>
              <p:cNvSpPr txBox="1">
                <a:spLocks noRot="1" noChangeAspect="1" noMove="1" noResize="1" noEditPoints="1" noAdjustHandles="1" noChangeArrowheads="1" noChangeShapeType="1" noTextEdit="1"/>
              </p:cNvSpPr>
              <p:nvPr/>
            </p:nvSpPr>
            <p:spPr>
              <a:xfrm>
                <a:off x="4093219" y="3903007"/>
                <a:ext cx="1104900" cy="583173"/>
              </a:xfrm>
              <a:prstGeom prst="rect">
                <a:avLst/>
              </a:prstGeom>
              <a:blipFill>
                <a:blip r:embed="rId3"/>
                <a:stretch>
                  <a:fillRect t="-1042" b="-937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0" name="CuadroTexto 6">
                <a:extLst>
                  <a:ext uri="{FF2B5EF4-FFF2-40B4-BE49-F238E27FC236}">
                    <a16:creationId xmlns:a16="http://schemas.microsoft.com/office/drawing/2014/main" id="{EC58A97D-F7AD-434D-A495-CEE6713B9770}"/>
                  </a:ext>
                </a:extLst>
              </p:cNvPr>
              <p:cNvSpPr txBox="1"/>
              <p:nvPr/>
            </p:nvSpPr>
            <p:spPr>
              <a:xfrm>
                <a:off x="3547516" y="5229405"/>
                <a:ext cx="2196306" cy="600229"/>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s-CO" sz="2000" i="1">
                              <a:latin typeface="Cambria Math" panose="02040503050406030204" pitchFamily="18" charset="0"/>
                            </a:rPr>
                          </m:ctrlPr>
                        </m:sSubPr>
                        <m:e>
                          <m:r>
                            <a:rPr lang="es-CO" sz="2000" b="0" i="1">
                              <a:latin typeface="Cambria Math" panose="02040503050406030204" pitchFamily="18" charset="0"/>
                            </a:rPr>
                            <m:t>𝑍</m:t>
                          </m:r>
                        </m:e>
                        <m:sub>
                          <m:r>
                            <a:rPr lang="es-CO" sz="2000" b="0" i="1">
                              <a:latin typeface="Cambria Math" panose="02040503050406030204" pitchFamily="18" charset="0"/>
                            </a:rPr>
                            <m:t>𝑐𝑜𝑛</m:t>
                          </m:r>
                          <m:r>
                            <a:rPr lang="es-CO" sz="2000" b="0" i="1">
                              <a:latin typeface="Cambria Math" panose="02040503050406030204" pitchFamily="18" charset="0"/>
                            </a:rPr>
                            <m:t> </m:t>
                          </m:r>
                          <m:r>
                            <a:rPr lang="es-CO" sz="2000" b="0" i="1">
                              <a:latin typeface="Cambria Math" panose="02040503050406030204" pitchFamily="18" charset="0"/>
                            </a:rPr>
                            <m:t>𝑎𝑗𝑢𝑠𝑡𝑒</m:t>
                          </m:r>
                        </m:sub>
                      </m:sSub>
                      <m:r>
                        <a:rPr lang="es-CO" sz="2000" b="0" i="1">
                          <a:latin typeface="Cambria Math" panose="02040503050406030204" pitchFamily="18" charset="0"/>
                        </a:rPr>
                        <m:t>= </m:t>
                      </m:r>
                      <m:f>
                        <m:fPr>
                          <m:ctrlPr>
                            <a:rPr lang="es-CO" sz="2000" b="0" i="1">
                              <a:latin typeface="Cambria Math" panose="02040503050406030204" pitchFamily="18" charset="0"/>
                            </a:rPr>
                          </m:ctrlPr>
                        </m:fPr>
                        <m:num>
                          <m:sSub>
                            <m:sSubPr>
                              <m:ctrlPr>
                                <a:rPr lang="es-CO" sz="1600" b="0" i="1">
                                  <a:solidFill>
                                    <a:schemeClr val="tx1"/>
                                  </a:solidFill>
                                  <a:effectLst/>
                                  <a:latin typeface="Cambria Math" panose="02040503050406030204" pitchFamily="18" charset="0"/>
                                  <a:ea typeface="+mn-ea"/>
                                  <a:cs typeface="+mn-cs"/>
                                </a:rPr>
                              </m:ctrlPr>
                            </m:sSubPr>
                            <m:e>
                              <m:r>
                                <a:rPr lang="es-CO" sz="1600" b="0" i="1">
                                  <a:solidFill>
                                    <a:schemeClr val="tx1"/>
                                  </a:solidFill>
                                  <a:effectLst/>
                                  <a:latin typeface="Cambria Math" panose="02040503050406030204" pitchFamily="18" charset="0"/>
                                  <a:ea typeface="+mn-ea"/>
                                  <a:cs typeface="+mn-cs"/>
                                </a:rPr>
                                <m:t>𝑍</m:t>
                              </m:r>
                            </m:e>
                            <m:sub>
                              <m:r>
                                <a:rPr lang="es-CO" sz="1600" b="0" i="1">
                                  <a:solidFill>
                                    <a:schemeClr val="tx1"/>
                                  </a:solidFill>
                                  <a:effectLst/>
                                  <a:latin typeface="Cambria Math" panose="02040503050406030204" pitchFamily="18" charset="0"/>
                                  <a:ea typeface="+mn-ea"/>
                                  <a:cs typeface="+mn-cs"/>
                                </a:rPr>
                                <m:t>𝑖</m:t>
                              </m:r>
                            </m:sub>
                          </m:sSub>
                          <m:r>
                            <a:rPr lang="es-CO" sz="1600" b="0" i="1">
                              <a:solidFill>
                                <a:schemeClr val="tx1"/>
                              </a:solidFill>
                              <a:effectLst/>
                              <a:latin typeface="Cambria Math" panose="02040503050406030204" pitchFamily="18" charset="0"/>
                              <a:ea typeface="+mn-ea"/>
                              <a:cs typeface="+mn-cs"/>
                            </a:rPr>
                            <m:t>−</m:t>
                          </m:r>
                          <m:sSub>
                            <m:sSubPr>
                              <m:ctrlPr>
                                <a:rPr lang="es-CO" sz="1600" b="0" i="1">
                                  <a:solidFill>
                                    <a:schemeClr val="tx1"/>
                                  </a:solidFill>
                                  <a:effectLst/>
                                  <a:latin typeface="Cambria Math" panose="02040503050406030204" pitchFamily="18" charset="0"/>
                                  <a:ea typeface="+mn-ea"/>
                                  <a:cs typeface="+mn-cs"/>
                                </a:rPr>
                              </m:ctrlPr>
                            </m:sSubPr>
                            <m:e>
                              <m:r>
                                <a:rPr lang="es-CO" sz="1600" b="0" i="1">
                                  <a:solidFill>
                                    <a:schemeClr val="tx1"/>
                                  </a:solidFill>
                                  <a:effectLst/>
                                  <a:latin typeface="Cambria Math" panose="02040503050406030204" pitchFamily="18" charset="0"/>
                                  <a:ea typeface="+mn-ea"/>
                                  <a:cs typeface="+mn-cs"/>
                                </a:rPr>
                                <m:t>𝜆</m:t>
                              </m:r>
                            </m:e>
                            <m:sub>
                              <m:r>
                                <a:rPr lang="es-CO" sz="1600" b="0" i="1">
                                  <a:solidFill>
                                    <a:schemeClr val="tx1"/>
                                  </a:solidFill>
                                  <a:effectLst/>
                                  <a:latin typeface="Cambria Math" panose="02040503050406030204" pitchFamily="18" charset="0"/>
                                  <a:ea typeface="+mn-ea"/>
                                  <a:cs typeface="+mn-cs"/>
                                </a:rPr>
                                <m:t>𝑖</m:t>
                              </m:r>
                            </m:sub>
                          </m:sSub>
                        </m:num>
                        <m:den>
                          <m:r>
                            <a:rPr lang="es-CO" sz="2000" b="0" i="1">
                              <a:latin typeface="Cambria Math" panose="02040503050406030204" pitchFamily="18" charset="0"/>
                            </a:rPr>
                            <m:t>1−</m:t>
                          </m:r>
                          <m:sSub>
                            <m:sSubPr>
                              <m:ctrlPr>
                                <a:rPr lang="es-CO" sz="1600" b="0" i="1">
                                  <a:solidFill>
                                    <a:schemeClr val="tx1"/>
                                  </a:solidFill>
                                  <a:effectLst/>
                                  <a:latin typeface="Cambria Math" panose="02040503050406030204" pitchFamily="18" charset="0"/>
                                  <a:ea typeface="+mn-ea"/>
                                  <a:cs typeface="+mn-cs"/>
                                </a:rPr>
                              </m:ctrlPr>
                            </m:sSubPr>
                            <m:e>
                              <m:r>
                                <a:rPr lang="es-CO" sz="1600" b="0" i="1">
                                  <a:solidFill>
                                    <a:schemeClr val="tx1"/>
                                  </a:solidFill>
                                  <a:effectLst/>
                                  <a:latin typeface="Cambria Math" panose="02040503050406030204" pitchFamily="18" charset="0"/>
                                  <a:ea typeface="+mn-ea"/>
                                  <a:cs typeface="+mn-cs"/>
                                </a:rPr>
                                <m:t>𝜆</m:t>
                              </m:r>
                            </m:e>
                            <m:sub>
                              <m:r>
                                <a:rPr lang="es-CO" sz="1600" b="0" i="1">
                                  <a:solidFill>
                                    <a:schemeClr val="tx1"/>
                                  </a:solidFill>
                                  <a:effectLst/>
                                  <a:latin typeface="Cambria Math" panose="02040503050406030204" pitchFamily="18" charset="0"/>
                                  <a:ea typeface="+mn-ea"/>
                                  <a:cs typeface="+mn-cs"/>
                                </a:rPr>
                                <m:t>𝑖</m:t>
                              </m:r>
                            </m:sub>
                          </m:sSub>
                        </m:den>
                      </m:f>
                    </m:oMath>
                  </m:oMathPara>
                </a14:m>
                <a:endParaRPr lang="es-CO" sz="2800"/>
              </a:p>
            </p:txBody>
          </p:sp>
        </mc:Choice>
        <mc:Fallback>
          <p:sp>
            <p:nvSpPr>
              <p:cNvPr id="10" name="CuadroTexto 6">
                <a:extLst>
                  <a:ext uri="{FF2B5EF4-FFF2-40B4-BE49-F238E27FC236}">
                    <a16:creationId xmlns:a16="http://schemas.microsoft.com/office/drawing/2014/main" id="{EC58A97D-F7AD-434D-A495-CEE6713B9770}"/>
                  </a:ext>
                </a:extLst>
              </p:cNvPr>
              <p:cNvSpPr txBox="1">
                <a:spLocks noRot="1" noChangeAspect="1" noMove="1" noResize="1" noEditPoints="1" noAdjustHandles="1" noChangeArrowheads="1" noChangeShapeType="1" noTextEdit="1"/>
              </p:cNvSpPr>
              <p:nvPr/>
            </p:nvSpPr>
            <p:spPr>
              <a:xfrm>
                <a:off x="3547516" y="5229405"/>
                <a:ext cx="2196306" cy="600229"/>
              </a:xfrm>
              <a:prstGeom prst="rect">
                <a:avLst/>
              </a:prstGeom>
              <a:blipFill>
                <a:blip r:embed="rId4"/>
                <a:stretch>
                  <a:fillRect b="-1020"/>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1" name="CuadroTexto 7">
                <a:extLst>
                  <a:ext uri="{FF2B5EF4-FFF2-40B4-BE49-F238E27FC236}">
                    <a16:creationId xmlns:a16="http://schemas.microsoft.com/office/drawing/2014/main" id="{8546D661-CEDA-43CC-A803-609D630826D7}"/>
                  </a:ext>
                </a:extLst>
              </p:cNvPr>
              <p:cNvSpPr txBox="1"/>
              <p:nvPr/>
            </p:nvSpPr>
            <p:spPr>
              <a:xfrm>
                <a:off x="3719262" y="4626479"/>
                <a:ext cx="1852815" cy="46262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s-CO" sz="1600" i="1">
                              <a:solidFill>
                                <a:schemeClr val="tx1"/>
                              </a:solidFill>
                              <a:effectLst/>
                              <a:latin typeface="Cambria Math" panose="02040503050406030204" pitchFamily="18" charset="0"/>
                            </a:rPr>
                          </m:ctrlPr>
                        </m:sSubPr>
                        <m:e>
                          <m:r>
                            <a:rPr lang="es-CO" sz="1600" i="1">
                              <a:solidFill>
                                <a:schemeClr val="tx1"/>
                              </a:solidFill>
                              <a:effectLst/>
                              <a:latin typeface="Cambria Math" panose="02040503050406030204" pitchFamily="18" charset="0"/>
                            </a:rPr>
                            <m:t>𝜆</m:t>
                          </m:r>
                        </m:e>
                        <m:sub>
                          <m:r>
                            <a:rPr lang="es-CO" sz="1600" b="0" i="1">
                              <a:solidFill>
                                <a:schemeClr val="tx1"/>
                              </a:solidFill>
                              <a:effectLst/>
                              <a:latin typeface="Cambria Math" panose="02040503050406030204" pitchFamily="18" charset="0"/>
                            </a:rPr>
                            <m:t>𝑖</m:t>
                          </m:r>
                        </m:sub>
                      </m:sSub>
                      <m:r>
                        <m:rPr>
                          <m:nor/>
                        </m:rPr>
                        <a:rPr lang="es-CO" sz="1600" b="0" i="0">
                          <a:solidFill>
                            <a:schemeClr val="tx1"/>
                          </a:solidFill>
                          <a:effectLst/>
                        </a:rPr>
                        <m:t>= 32,26</m:t>
                      </m:r>
                      <m:r>
                        <m:rPr>
                          <m:nor/>
                        </m:rPr>
                        <a:rPr lang="es-CO" sz="1600">
                          <a:solidFill>
                            <a:schemeClr val="tx1"/>
                          </a:solidFill>
                          <a:effectLst/>
                        </a:rPr>
                        <m:t>=</m:t>
                      </m:r>
                      <m:f>
                        <m:fPr>
                          <m:ctrlPr>
                            <a:rPr lang="es-CO" sz="1600" i="1">
                              <a:solidFill>
                                <a:schemeClr val="tx1"/>
                              </a:solidFill>
                              <a:effectLst/>
                              <a:latin typeface="Cambria Math" panose="02040503050406030204" pitchFamily="18" charset="0"/>
                            </a:rPr>
                          </m:ctrlPr>
                        </m:fPr>
                        <m:num>
                          <m:r>
                            <a:rPr lang="es-CO" sz="1600" i="1">
                              <a:solidFill>
                                <a:schemeClr val="tx1"/>
                              </a:solidFill>
                              <a:effectLst/>
                              <a:latin typeface="Cambria Math" panose="02040503050406030204" pitchFamily="18" charset="0"/>
                            </a:rPr>
                            <m:t>1</m:t>
                          </m:r>
                          <m:r>
                            <a:rPr lang="es-CO" sz="1600" b="0" i="1">
                              <a:solidFill>
                                <a:schemeClr val="tx1"/>
                              </a:solidFill>
                              <a:effectLst/>
                              <a:latin typeface="Cambria Math" panose="02040503050406030204" pitchFamily="18" charset="0"/>
                            </a:rPr>
                            <m:t>.600.000</m:t>
                          </m:r>
                        </m:num>
                        <m:den>
                          <m:r>
                            <a:rPr lang="es-CO" sz="1600" i="1">
                              <a:solidFill>
                                <a:schemeClr val="tx1"/>
                              </a:solidFill>
                              <a:effectLst/>
                              <a:latin typeface="Cambria Math" panose="02040503050406030204" pitchFamily="18" charset="0"/>
                            </a:rPr>
                            <m:t>4</m:t>
                          </m:r>
                          <m:r>
                            <a:rPr lang="es-CO" sz="1600" b="0" i="1">
                              <a:solidFill>
                                <a:schemeClr val="tx1"/>
                              </a:solidFill>
                              <a:effectLst/>
                              <a:latin typeface="Cambria Math" panose="02040503050406030204" pitchFamily="18" charset="0"/>
                            </a:rPr>
                            <m:t>.960.000</m:t>
                          </m:r>
                        </m:den>
                      </m:f>
                    </m:oMath>
                  </m:oMathPara>
                </a14:m>
                <a:endParaRPr lang="es-CO" sz="1600"/>
              </a:p>
            </p:txBody>
          </p:sp>
        </mc:Choice>
        <mc:Fallback>
          <p:sp>
            <p:nvSpPr>
              <p:cNvPr id="11" name="CuadroTexto 7">
                <a:extLst>
                  <a:ext uri="{FF2B5EF4-FFF2-40B4-BE49-F238E27FC236}">
                    <a16:creationId xmlns:a16="http://schemas.microsoft.com/office/drawing/2014/main" id="{8546D661-CEDA-43CC-A803-609D630826D7}"/>
                  </a:ext>
                </a:extLst>
              </p:cNvPr>
              <p:cNvSpPr txBox="1">
                <a:spLocks noRot="1" noChangeAspect="1" noMove="1" noResize="1" noEditPoints="1" noAdjustHandles="1" noChangeArrowheads="1" noChangeShapeType="1" noTextEdit="1"/>
              </p:cNvSpPr>
              <p:nvPr/>
            </p:nvSpPr>
            <p:spPr>
              <a:xfrm>
                <a:off x="3719262" y="4626479"/>
                <a:ext cx="1852815" cy="462627"/>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2" name="CuadroTexto 8">
                <a:extLst>
                  <a:ext uri="{FF2B5EF4-FFF2-40B4-BE49-F238E27FC236}">
                    <a16:creationId xmlns:a16="http://schemas.microsoft.com/office/drawing/2014/main" id="{4917ADD7-9EEC-4933-ADBC-DF904390B64C}"/>
                  </a:ext>
                </a:extLst>
              </p:cNvPr>
              <p:cNvSpPr txBox="1"/>
              <p:nvPr/>
            </p:nvSpPr>
            <p:spPr>
              <a:xfrm>
                <a:off x="2919139" y="5969932"/>
                <a:ext cx="3453061" cy="493661"/>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s-CO" sz="1600" i="1">
                              <a:solidFill>
                                <a:schemeClr val="tx1"/>
                              </a:solidFill>
                              <a:effectLst/>
                              <a:latin typeface="Cambria Math" panose="02040503050406030204" pitchFamily="18" charset="0"/>
                            </a:rPr>
                          </m:ctrlPr>
                        </m:sSubPr>
                        <m:e>
                          <m:r>
                            <a:rPr lang="es-CO" sz="1600" b="0" i="1">
                              <a:solidFill>
                                <a:schemeClr val="tx1"/>
                              </a:solidFill>
                              <a:effectLst/>
                              <a:latin typeface="Cambria Math" panose="02040503050406030204" pitchFamily="18" charset="0"/>
                            </a:rPr>
                            <m:t>𝑍</m:t>
                          </m:r>
                        </m:e>
                        <m:sub>
                          <m:r>
                            <a:rPr lang="es-CO" sz="1600" b="0" i="1">
                              <a:solidFill>
                                <a:schemeClr val="tx1"/>
                              </a:solidFill>
                              <a:effectLst/>
                              <a:latin typeface="Cambria Math" panose="02040503050406030204" pitchFamily="18" charset="0"/>
                            </a:rPr>
                            <m:t>𝑐𝑜𝑛</m:t>
                          </m:r>
                          <m:r>
                            <a:rPr lang="es-CO" sz="1600" b="0" i="1">
                              <a:solidFill>
                                <a:schemeClr val="tx1"/>
                              </a:solidFill>
                              <a:effectLst/>
                              <a:latin typeface="Cambria Math" panose="02040503050406030204" pitchFamily="18" charset="0"/>
                            </a:rPr>
                            <m:t> </m:t>
                          </m:r>
                          <m:r>
                            <a:rPr lang="es-CO" sz="1600" b="0" i="1">
                              <a:solidFill>
                                <a:schemeClr val="tx1"/>
                              </a:solidFill>
                              <a:effectLst/>
                              <a:latin typeface="Cambria Math" panose="02040503050406030204" pitchFamily="18" charset="0"/>
                            </a:rPr>
                            <m:t>𝑎𝑗𝑢𝑠𝑡𝑒</m:t>
                          </m:r>
                        </m:sub>
                      </m:sSub>
                      <m:r>
                        <a:rPr lang="es-CO" sz="1600" b="0" i="1">
                          <a:solidFill>
                            <a:schemeClr val="tx1"/>
                          </a:solidFill>
                          <a:effectLst/>
                          <a:latin typeface="Cambria Math" panose="02040503050406030204" pitchFamily="18" charset="0"/>
                        </a:rPr>
                        <m:t>=27,01%= </m:t>
                      </m:r>
                      <m:f>
                        <m:fPr>
                          <m:ctrlPr>
                            <a:rPr lang="es-CO" sz="1600" b="0" i="1">
                              <a:solidFill>
                                <a:schemeClr val="tx1"/>
                              </a:solidFill>
                              <a:effectLst/>
                              <a:latin typeface="Cambria Math" panose="02040503050406030204" pitchFamily="18" charset="0"/>
                            </a:rPr>
                          </m:ctrlPr>
                        </m:fPr>
                        <m:num>
                          <m:r>
                            <a:rPr lang="es-CO" sz="1600" b="0" i="1">
                              <a:solidFill>
                                <a:schemeClr val="tx1"/>
                              </a:solidFill>
                              <a:effectLst/>
                              <a:latin typeface="Cambria Math" panose="02040503050406030204" pitchFamily="18" charset="0"/>
                            </a:rPr>
                            <m:t>50,55−32,26</m:t>
                          </m:r>
                        </m:num>
                        <m:den>
                          <m:r>
                            <a:rPr lang="es-CO" sz="1600" b="0" i="1">
                              <a:solidFill>
                                <a:schemeClr val="tx1"/>
                              </a:solidFill>
                              <a:effectLst/>
                              <a:latin typeface="Cambria Math" panose="02040503050406030204" pitchFamily="18" charset="0"/>
                            </a:rPr>
                            <m:t>1−32,26</m:t>
                          </m:r>
                        </m:den>
                      </m:f>
                    </m:oMath>
                  </m:oMathPara>
                </a14:m>
                <a:endParaRPr lang="es-CO" sz="1600"/>
              </a:p>
            </p:txBody>
          </p:sp>
        </mc:Choice>
        <mc:Fallback>
          <p:sp>
            <p:nvSpPr>
              <p:cNvPr id="12" name="CuadroTexto 8">
                <a:extLst>
                  <a:ext uri="{FF2B5EF4-FFF2-40B4-BE49-F238E27FC236}">
                    <a16:creationId xmlns:a16="http://schemas.microsoft.com/office/drawing/2014/main" id="{4917ADD7-9EEC-4933-ADBC-DF904390B64C}"/>
                  </a:ext>
                </a:extLst>
              </p:cNvPr>
              <p:cNvSpPr txBox="1">
                <a:spLocks noRot="1" noChangeAspect="1" noMove="1" noResize="1" noEditPoints="1" noAdjustHandles="1" noChangeArrowheads="1" noChangeShapeType="1" noTextEdit="1"/>
              </p:cNvSpPr>
              <p:nvPr/>
            </p:nvSpPr>
            <p:spPr>
              <a:xfrm>
                <a:off x="2919139" y="5969932"/>
                <a:ext cx="3453061" cy="493661"/>
              </a:xfrm>
              <a:prstGeom prst="rect">
                <a:avLst/>
              </a:prstGeom>
              <a:blipFill>
                <a:blip r:embed="rId6"/>
                <a:stretch>
                  <a:fillRect/>
                </a:stretch>
              </a:blipFill>
            </p:spPr>
            <p:txBody>
              <a:bodyPr/>
              <a:lstStyle/>
              <a:p>
                <a:r>
                  <a:rPr lang="es-CO">
                    <a:noFill/>
                  </a:rPr>
                  <a:t> </a:t>
                </a:r>
              </a:p>
            </p:txBody>
          </p:sp>
        </mc:Fallback>
      </mc:AlternateContent>
      <p:graphicFrame>
        <p:nvGraphicFramePr>
          <p:cNvPr id="13" name="Objeto 12"/>
          <p:cNvGraphicFramePr>
            <a:graphicFrameLocks noChangeAspect="1"/>
          </p:cNvGraphicFramePr>
          <p:nvPr>
            <p:extLst>
              <p:ext uri="{D42A27DB-BD31-4B8C-83A1-F6EECF244321}">
                <p14:modId xmlns:p14="http://schemas.microsoft.com/office/powerpoint/2010/main" val="3240159755"/>
              </p:ext>
            </p:extLst>
          </p:nvPr>
        </p:nvGraphicFramePr>
        <p:xfrm>
          <a:off x="63440" y="2060848"/>
          <a:ext cx="9045064" cy="1519287"/>
        </p:xfrm>
        <a:graphic>
          <a:graphicData uri="http://schemas.openxmlformats.org/presentationml/2006/ole">
            <mc:AlternateContent xmlns:mc="http://schemas.openxmlformats.org/markup-compatibility/2006">
              <mc:Choice xmlns:v="urn:schemas-microsoft-com:vml" Requires="v">
                <p:oleObj spid="_x0000_s24595" name="Worksheet" r:id="rId7" imgW="10029687" imgH="1686043" progId="Excel.Sheet.12">
                  <p:embed/>
                </p:oleObj>
              </mc:Choice>
              <mc:Fallback>
                <p:oleObj name="Worksheet" r:id="rId7" imgW="10029687" imgH="1686043" progId="Excel.Sheet.12">
                  <p:embed/>
                  <p:pic>
                    <p:nvPicPr>
                      <p:cNvPr id="0" name=""/>
                      <p:cNvPicPr/>
                      <p:nvPr/>
                    </p:nvPicPr>
                    <p:blipFill>
                      <a:blip r:embed="rId8"/>
                      <a:stretch>
                        <a:fillRect/>
                      </a:stretch>
                    </p:blipFill>
                    <p:spPr>
                      <a:xfrm>
                        <a:off x="63440" y="2060848"/>
                        <a:ext cx="9045064" cy="1519287"/>
                      </a:xfrm>
                      <a:prstGeom prst="rect">
                        <a:avLst/>
                      </a:prstGeom>
                    </p:spPr>
                  </p:pic>
                </p:oleObj>
              </mc:Fallback>
            </mc:AlternateContent>
          </a:graphicData>
        </a:graphic>
      </p:graphicFrame>
    </p:spTree>
    <p:extLst>
      <p:ext uri="{BB962C8B-B14F-4D97-AF65-F5344CB8AC3E}">
        <p14:creationId xmlns:p14="http://schemas.microsoft.com/office/powerpoint/2010/main" val="1785877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o 14"/>
          <p:cNvGraphicFramePr>
            <a:graphicFrameLocks noChangeAspect="1"/>
          </p:cNvGraphicFramePr>
          <p:nvPr>
            <p:extLst>
              <p:ext uri="{D42A27DB-BD31-4B8C-83A1-F6EECF244321}">
                <p14:modId xmlns:p14="http://schemas.microsoft.com/office/powerpoint/2010/main" val="1033134535"/>
              </p:ext>
            </p:extLst>
          </p:nvPr>
        </p:nvGraphicFramePr>
        <p:xfrm>
          <a:off x="545384" y="866478"/>
          <a:ext cx="8522467" cy="3695906"/>
        </p:xfrm>
        <a:graphic>
          <a:graphicData uri="http://schemas.openxmlformats.org/presentationml/2006/ole">
            <mc:AlternateContent xmlns:mc="http://schemas.openxmlformats.org/markup-compatibility/2006">
              <mc:Choice xmlns:v="urn:schemas-microsoft-com:vml" Requires="v">
                <p:oleObj spid="_x0000_s25636" name="Worksheet" r:id="rId3" imgW="6676985" imgH="2895489" progId="Excel.Sheet.12">
                  <p:embed/>
                </p:oleObj>
              </mc:Choice>
              <mc:Fallback>
                <p:oleObj name="Worksheet" r:id="rId3" imgW="6676985" imgH="2895489" progId="Excel.Sheet.12">
                  <p:embed/>
                  <p:pic>
                    <p:nvPicPr>
                      <p:cNvPr id="0" name=""/>
                      <p:cNvPicPr/>
                      <p:nvPr/>
                    </p:nvPicPr>
                    <p:blipFill>
                      <a:blip r:embed="rId4"/>
                      <a:stretch>
                        <a:fillRect/>
                      </a:stretch>
                    </p:blipFill>
                    <p:spPr>
                      <a:xfrm>
                        <a:off x="545384" y="866478"/>
                        <a:ext cx="8522467" cy="3695906"/>
                      </a:xfrm>
                      <a:prstGeom prst="rect">
                        <a:avLst/>
                      </a:prstGeom>
                    </p:spPr>
                  </p:pic>
                </p:oleObj>
              </mc:Fallback>
            </mc:AlternateContent>
          </a:graphicData>
        </a:graphic>
      </p:graphicFrame>
      <p:sp>
        <p:nvSpPr>
          <p:cNvPr id="14" name="13 Rectángulo"/>
          <p:cNvSpPr/>
          <p:nvPr/>
        </p:nvSpPr>
        <p:spPr>
          <a:xfrm>
            <a:off x="0" y="26988"/>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2" name="1 Rectángulo"/>
          <p:cNvSpPr/>
          <p:nvPr/>
        </p:nvSpPr>
        <p:spPr>
          <a:xfrm>
            <a:off x="179388" y="404813"/>
            <a:ext cx="8569325" cy="461665"/>
          </a:xfrm>
          <a:prstGeom prst="rect">
            <a:avLst/>
          </a:prstGeom>
        </p:spPr>
        <p:txBody>
          <a:bodyPr>
            <a:spAutoFit/>
          </a:bodyPr>
          <a:lstStyle/>
          <a:p>
            <a:pPr algn="ctr" eaLnBrk="1" hangingPunct="1">
              <a:defRPr/>
            </a:pPr>
            <a:r>
              <a:rPr lang="es-CO" sz="2400" b="1" dirty="0">
                <a:solidFill>
                  <a:schemeClr val="accent3">
                    <a:lumMod val="50000"/>
                  </a:schemeClr>
                </a:solidFill>
              </a:rPr>
              <a:t>C1. Cálculo del </a:t>
            </a:r>
            <a:r>
              <a:rPr lang="es-CO" sz="2400" b="1" dirty="0" err="1">
                <a:solidFill>
                  <a:schemeClr val="accent3">
                    <a:lumMod val="50000"/>
                  </a:schemeClr>
                </a:solidFill>
              </a:rPr>
              <a:t>PPP</a:t>
            </a:r>
            <a:r>
              <a:rPr lang="es-CO" sz="2400" b="1" baseline="-25000" dirty="0" err="1">
                <a:solidFill>
                  <a:schemeClr val="accent3">
                    <a:lumMod val="50000"/>
                  </a:schemeClr>
                </a:solidFill>
              </a:rPr>
              <a:t>i</a:t>
            </a:r>
            <a:r>
              <a:rPr lang="es-CO" sz="2400" b="1" dirty="0">
                <a:solidFill>
                  <a:schemeClr val="accent3">
                    <a:lumMod val="50000"/>
                  </a:schemeClr>
                </a:solidFill>
              </a:rPr>
              <a:t> antes de ajuste</a:t>
            </a:r>
            <a:endParaRPr lang="es-CO" sz="2400" dirty="0">
              <a:solidFill>
                <a:schemeClr val="accent3">
                  <a:lumMod val="50000"/>
                </a:schemeClr>
              </a:solidFill>
              <a:latin typeface="Arial" charset="0"/>
              <a:cs typeface="Arial" charset="0"/>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164411521"/>
              </p:ext>
            </p:extLst>
          </p:nvPr>
        </p:nvGraphicFramePr>
        <p:xfrm>
          <a:off x="2232924" y="4581128"/>
          <a:ext cx="5147388" cy="2232248"/>
        </p:xfrm>
        <a:graphic>
          <a:graphicData uri="http://schemas.openxmlformats.org/presentationml/2006/ole">
            <mc:AlternateContent xmlns:mc="http://schemas.openxmlformats.org/markup-compatibility/2006">
              <mc:Choice xmlns:v="urn:schemas-microsoft-com:vml" Requires="v">
                <p:oleObj spid="_x0000_s25637" name="Worksheet" r:id="rId5" imgW="6676985" imgH="2895489" progId="Excel.Sheet.12">
                  <p:embed/>
                </p:oleObj>
              </mc:Choice>
              <mc:Fallback>
                <p:oleObj name="Worksheet" r:id="rId5" imgW="6676985" imgH="2895489" progId="Excel.Sheet.12">
                  <p:embed/>
                  <p:pic>
                    <p:nvPicPr>
                      <p:cNvPr id="9" name="Objeto 8"/>
                      <p:cNvPicPr/>
                      <p:nvPr/>
                    </p:nvPicPr>
                    <p:blipFill>
                      <a:blip r:embed="rId6"/>
                      <a:stretch>
                        <a:fillRect/>
                      </a:stretch>
                    </p:blipFill>
                    <p:spPr>
                      <a:xfrm>
                        <a:off x="2232924" y="4581128"/>
                        <a:ext cx="5147388" cy="2232248"/>
                      </a:xfrm>
                      <a:prstGeom prst="rect">
                        <a:avLst/>
                      </a:prstGeom>
                    </p:spPr>
                  </p:pic>
                </p:oleObj>
              </mc:Fallback>
            </mc:AlternateContent>
          </a:graphicData>
        </a:graphic>
      </p:graphicFrame>
      <p:sp>
        <p:nvSpPr>
          <p:cNvPr id="7" name="Elipse 6"/>
          <p:cNvSpPr/>
          <p:nvPr/>
        </p:nvSpPr>
        <p:spPr>
          <a:xfrm>
            <a:off x="3491880" y="6309320"/>
            <a:ext cx="720204" cy="504056"/>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p:cNvSpPr/>
          <p:nvPr/>
        </p:nvSpPr>
        <p:spPr>
          <a:xfrm>
            <a:off x="6857334" y="1472606"/>
            <a:ext cx="2286666" cy="546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Elipse 12"/>
          <p:cNvSpPr/>
          <p:nvPr/>
        </p:nvSpPr>
        <p:spPr>
          <a:xfrm>
            <a:off x="6012160" y="4841094"/>
            <a:ext cx="1512292" cy="50405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Elipse 10"/>
          <p:cNvSpPr/>
          <p:nvPr/>
        </p:nvSpPr>
        <p:spPr>
          <a:xfrm>
            <a:off x="2915816" y="3940103"/>
            <a:ext cx="720204" cy="504056"/>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54994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4" name="Rectángulo 3"/>
          <p:cNvSpPr/>
          <p:nvPr/>
        </p:nvSpPr>
        <p:spPr>
          <a:xfrm>
            <a:off x="827584" y="620688"/>
            <a:ext cx="7920880" cy="369332"/>
          </a:xfrm>
          <a:prstGeom prst="rect">
            <a:avLst/>
          </a:prstGeom>
        </p:spPr>
        <p:txBody>
          <a:bodyPr wrap="square">
            <a:spAutoFit/>
          </a:bodyPr>
          <a:lstStyle/>
          <a:p>
            <a:r>
              <a:rPr lang="es-CO" b="1" dirty="0">
                <a:solidFill>
                  <a:schemeClr val="accent3">
                    <a:lumMod val="50000"/>
                  </a:schemeClr>
                </a:solidFill>
              </a:rPr>
              <a:t>Cálculo del factor de ajuste</a:t>
            </a:r>
            <a:endParaRPr lang="es-CO" dirty="0"/>
          </a:p>
        </p:txBody>
      </p:sp>
      <p:graphicFrame>
        <p:nvGraphicFramePr>
          <p:cNvPr id="3" name="Objeto 2"/>
          <p:cNvGraphicFramePr>
            <a:graphicFrameLocks noChangeAspect="1"/>
          </p:cNvGraphicFramePr>
          <p:nvPr>
            <p:extLst>
              <p:ext uri="{D42A27DB-BD31-4B8C-83A1-F6EECF244321}">
                <p14:modId xmlns:p14="http://schemas.microsoft.com/office/powerpoint/2010/main" val="3424244173"/>
              </p:ext>
            </p:extLst>
          </p:nvPr>
        </p:nvGraphicFramePr>
        <p:xfrm>
          <a:off x="1187624" y="4347743"/>
          <a:ext cx="6640419" cy="1094868"/>
        </p:xfrm>
        <a:graphic>
          <a:graphicData uri="http://schemas.openxmlformats.org/presentationml/2006/ole">
            <mc:AlternateContent xmlns:mc="http://schemas.openxmlformats.org/markup-compatibility/2006">
              <mc:Choice xmlns:v="urn:schemas-microsoft-com:vml" Requires="v">
                <p:oleObj spid="_x0000_s26657" name="Worksheet" r:id="rId3" imgW="7105509" imgH="1171762" progId="Excel.Sheet.12">
                  <p:embed/>
                </p:oleObj>
              </mc:Choice>
              <mc:Fallback>
                <p:oleObj name="Worksheet" r:id="rId3" imgW="7105509" imgH="1171762" progId="Excel.Sheet.12">
                  <p:embed/>
                  <p:pic>
                    <p:nvPicPr>
                      <p:cNvPr id="0" name=""/>
                      <p:cNvPicPr/>
                      <p:nvPr/>
                    </p:nvPicPr>
                    <p:blipFill>
                      <a:blip r:embed="rId4"/>
                      <a:stretch>
                        <a:fillRect/>
                      </a:stretch>
                    </p:blipFill>
                    <p:spPr>
                      <a:xfrm>
                        <a:off x="1187624" y="4347743"/>
                        <a:ext cx="6640419" cy="1094868"/>
                      </a:xfrm>
                      <a:prstGeom prst="rect">
                        <a:avLst/>
                      </a:prstGeom>
                    </p:spPr>
                  </p:pic>
                </p:oleObj>
              </mc:Fallback>
            </mc:AlternateContent>
          </a:graphicData>
        </a:graphic>
      </p:graphicFrame>
      <p:sp>
        <p:nvSpPr>
          <p:cNvPr id="6" name="CuadroTexto 5"/>
          <p:cNvSpPr txBox="1"/>
          <p:nvPr/>
        </p:nvSpPr>
        <p:spPr>
          <a:xfrm>
            <a:off x="575556" y="1267019"/>
            <a:ext cx="7992888" cy="646331"/>
          </a:xfrm>
          <a:prstGeom prst="rect">
            <a:avLst/>
          </a:prstGeom>
          <a:noFill/>
        </p:spPr>
        <p:txBody>
          <a:bodyPr wrap="square" rtlCol="0">
            <a:spAutoFit/>
          </a:bodyPr>
          <a:lstStyle/>
          <a:p>
            <a:r>
              <a:rPr lang="es-CO" dirty="0"/>
              <a:t>El Factor de ajuste parte de los mismos indicadores de precios, y en esencia por los mismos volúmenes, generando el mismo valor.</a:t>
            </a:r>
          </a:p>
        </p:txBody>
      </p:sp>
      <p:graphicFrame>
        <p:nvGraphicFramePr>
          <p:cNvPr id="7" name="Objeto 6"/>
          <p:cNvGraphicFramePr>
            <a:graphicFrameLocks noChangeAspect="1"/>
          </p:cNvGraphicFramePr>
          <p:nvPr>
            <p:extLst>
              <p:ext uri="{D42A27DB-BD31-4B8C-83A1-F6EECF244321}">
                <p14:modId xmlns:p14="http://schemas.microsoft.com/office/powerpoint/2010/main" val="1453681801"/>
              </p:ext>
            </p:extLst>
          </p:nvPr>
        </p:nvGraphicFramePr>
        <p:xfrm>
          <a:off x="242885" y="2204864"/>
          <a:ext cx="8793611" cy="1449885"/>
        </p:xfrm>
        <a:graphic>
          <a:graphicData uri="http://schemas.openxmlformats.org/presentationml/2006/ole">
            <mc:AlternateContent xmlns:mc="http://schemas.openxmlformats.org/markup-compatibility/2006">
              <mc:Choice xmlns:v="urn:schemas-microsoft-com:vml" Requires="v">
                <p:oleObj spid="_x0000_s26658" name="Worksheet" r:id="rId5" imgW="7105509" imgH="1171762" progId="Excel.Sheet.12">
                  <p:embed/>
                </p:oleObj>
              </mc:Choice>
              <mc:Fallback>
                <p:oleObj name="Worksheet" r:id="rId5" imgW="7105509" imgH="1171762" progId="Excel.Sheet.12">
                  <p:embed/>
                  <p:pic>
                    <p:nvPicPr>
                      <p:cNvPr id="0" name=""/>
                      <p:cNvPicPr/>
                      <p:nvPr/>
                    </p:nvPicPr>
                    <p:blipFill>
                      <a:blip r:embed="rId6"/>
                      <a:stretch>
                        <a:fillRect/>
                      </a:stretch>
                    </p:blipFill>
                    <p:spPr>
                      <a:xfrm>
                        <a:off x="242885" y="2204864"/>
                        <a:ext cx="8793611" cy="1449885"/>
                      </a:xfrm>
                      <a:prstGeom prst="rect">
                        <a:avLst/>
                      </a:prstGeom>
                    </p:spPr>
                  </p:pic>
                </p:oleObj>
              </mc:Fallback>
            </mc:AlternateContent>
          </a:graphicData>
        </a:graphic>
      </p:graphicFrame>
      <p:sp>
        <p:nvSpPr>
          <p:cNvPr id="14" name="Elipse 13"/>
          <p:cNvSpPr/>
          <p:nvPr/>
        </p:nvSpPr>
        <p:spPr>
          <a:xfrm>
            <a:off x="1691680" y="4653569"/>
            <a:ext cx="1031057" cy="43204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Elipse 14"/>
          <p:cNvSpPr/>
          <p:nvPr/>
        </p:nvSpPr>
        <p:spPr>
          <a:xfrm>
            <a:off x="971600" y="2606344"/>
            <a:ext cx="1031057" cy="43204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7826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457200" y="115782"/>
            <a:ext cx="8229600" cy="703262"/>
          </a:xfrm>
        </p:spPr>
        <p:txBody>
          <a:bodyPr rtlCol="0">
            <a:normAutofit/>
          </a:bodyPr>
          <a:lstStyle/>
          <a:p>
            <a:pPr marL="838200" indent="-838200" eaLnBrk="1" fontAlgn="auto" hangingPunct="1">
              <a:spcAft>
                <a:spcPts val="0"/>
              </a:spcAft>
              <a:defRPr/>
            </a:pPr>
            <a:r>
              <a:rPr lang="es-MX" sz="3200" b="1" dirty="0">
                <a:solidFill>
                  <a:schemeClr val="accent3">
                    <a:lumMod val="50000"/>
                  </a:schemeClr>
                </a:solidFill>
              </a:rPr>
              <a:t> Estructura del Mercado Azucarero</a:t>
            </a:r>
            <a:endParaRPr lang="en-GB" sz="3200" b="1" dirty="0">
              <a:solidFill>
                <a:schemeClr val="accent3">
                  <a:lumMod val="50000"/>
                </a:schemeClr>
              </a:solidFill>
            </a:endParaRPr>
          </a:p>
        </p:txBody>
      </p:sp>
      <p:graphicFrame>
        <p:nvGraphicFramePr>
          <p:cNvPr id="6" name="Gráfico 5">
            <a:extLst>
              <a:ext uri="{FF2B5EF4-FFF2-40B4-BE49-F238E27FC236}">
                <a16:creationId xmlns:a16="http://schemas.microsoft.com/office/drawing/2014/main" id="{A992D920-0E32-48AD-A418-4948990AE5FC}"/>
              </a:ext>
            </a:extLst>
          </p:cNvPr>
          <p:cNvGraphicFramePr>
            <a:graphicFrameLocks noGrp="1"/>
          </p:cNvGraphicFramePr>
          <p:nvPr>
            <p:extLst/>
          </p:nvPr>
        </p:nvGraphicFramePr>
        <p:xfrm>
          <a:off x="244928" y="828192"/>
          <a:ext cx="8654143" cy="5913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7974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4" name="Rectángulo 3"/>
          <p:cNvSpPr/>
          <p:nvPr/>
        </p:nvSpPr>
        <p:spPr>
          <a:xfrm>
            <a:off x="827584" y="620688"/>
            <a:ext cx="7920880" cy="369332"/>
          </a:xfrm>
          <a:prstGeom prst="rect">
            <a:avLst/>
          </a:prstGeom>
        </p:spPr>
        <p:txBody>
          <a:bodyPr wrap="square">
            <a:spAutoFit/>
          </a:bodyPr>
          <a:lstStyle/>
          <a:p>
            <a:r>
              <a:rPr lang="es-CO" b="1" dirty="0">
                <a:solidFill>
                  <a:schemeClr val="accent3">
                    <a:lumMod val="50000"/>
                  </a:schemeClr>
                </a:solidFill>
              </a:rPr>
              <a:t>Cálculo del </a:t>
            </a:r>
            <a:r>
              <a:rPr lang="es-CO" b="1" dirty="0" err="1">
                <a:solidFill>
                  <a:schemeClr val="accent3">
                    <a:lumMod val="50000"/>
                  </a:schemeClr>
                </a:solidFill>
              </a:rPr>
              <a:t>PPP</a:t>
            </a:r>
            <a:r>
              <a:rPr lang="es-CO" b="1" baseline="-25000" dirty="0" err="1">
                <a:solidFill>
                  <a:schemeClr val="accent3">
                    <a:lumMod val="50000"/>
                  </a:schemeClr>
                </a:solidFill>
              </a:rPr>
              <a:t>Ei</a:t>
            </a:r>
            <a:endParaRPr lang="es-CO" baseline="-25000" dirty="0"/>
          </a:p>
        </p:txBody>
      </p:sp>
      <p:graphicFrame>
        <p:nvGraphicFramePr>
          <p:cNvPr id="8" name="Objeto 7"/>
          <p:cNvGraphicFramePr>
            <a:graphicFrameLocks noChangeAspect="1"/>
          </p:cNvGraphicFramePr>
          <p:nvPr>
            <p:extLst>
              <p:ext uri="{D42A27DB-BD31-4B8C-83A1-F6EECF244321}">
                <p14:modId xmlns:p14="http://schemas.microsoft.com/office/powerpoint/2010/main" val="2334500058"/>
              </p:ext>
            </p:extLst>
          </p:nvPr>
        </p:nvGraphicFramePr>
        <p:xfrm>
          <a:off x="1740024" y="4653136"/>
          <a:ext cx="6096000" cy="1922463"/>
        </p:xfrm>
        <a:graphic>
          <a:graphicData uri="http://schemas.openxmlformats.org/presentationml/2006/ole">
            <mc:AlternateContent xmlns:mc="http://schemas.openxmlformats.org/markup-compatibility/2006">
              <mc:Choice xmlns:v="urn:schemas-microsoft-com:vml" Requires="v">
                <p:oleObj spid="_x0000_s27680" name="Worksheet" r:id="rId3" imgW="10058551" imgH="3171693" progId="Excel.Sheet.12">
                  <p:embed/>
                </p:oleObj>
              </mc:Choice>
              <mc:Fallback>
                <p:oleObj name="Worksheet" r:id="rId3" imgW="10058551" imgH="3171693" progId="Excel.Sheet.12">
                  <p:embed/>
                  <p:pic>
                    <p:nvPicPr>
                      <p:cNvPr id="0" name=""/>
                      <p:cNvPicPr/>
                      <p:nvPr/>
                    </p:nvPicPr>
                    <p:blipFill>
                      <a:blip r:embed="rId4"/>
                      <a:stretch>
                        <a:fillRect/>
                      </a:stretch>
                    </p:blipFill>
                    <p:spPr>
                      <a:xfrm>
                        <a:off x="1740024" y="4653136"/>
                        <a:ext cx="6096000" cy="1922463"/>
                      </a:xfrm>
                      <a:prstGeom prst="rect">
                        <a:avLst/>
                      </a:prstGeom>
                    </p:spPr>
                  </p:pic>
                </p:oleObj>
              </mc:Fallback>
            </mc:AlternateContent>
          </a:graphicData>
        </a:graphic>
      </p:graphicFrame>
      <p:sp>
        <p:nvSpPr>
          <p:cNvPr id="9" name="Elipse 8"/>
          <p:cNvSpPr/>
          <p:nvPr/>
        </p:nvSpPr>
        <p:spPr>
          <a:xfrm>
            <a:off x="4932040" y="5036818"/>
            <a:ext cx="3024336" cy="18315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p:cNvSpPr/>
          <p:nvPr/>
        </p:nvSpPr>
        <p:spPr>
          <a:xfrm>
            <a:off x="5076056" y="1916832"/>
            <a:ext cx="4032448" cy="21602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3" name="Objeto 12"/>
          <p:cNvGraphicFramePr>
            <a:graphicFrameLocks noChangeAspect="1"/>
          </p:cNvGraphicFramePr>
          <p:nvPr>
            <p:extLst>
              <p:ext uri="{D42A27DB-BD31-4B8C-83A1-F6EECF244321}">
                <p14:modId xmlns:p14="http://schemas.microsoft.com/office/powerpoint/2010/main" val="548586826"/>
              </p:ext>
            </p:extLst>
          </p:nvPr>
        </p:nvGraphicFramePr>
        <p:xfrm>
          <a:off x="35496" y="1268760"/>
          <a:ext cx="9091371" cy="2952329"/>
        </p:xfrm>
        <a:graphic>
          <a:graphicData uri="http://schemas.openxmlformats.org/presentationml/2006/ole">
            <mc:AlternateContent xmlns:mc="http://schemas.openxmlformats.org/markup-compatibility/2006">
              <mc:Choice xmlns:v="urn:schemas-microsoft-com:vml" Requires="v">
                <p:oleObj spid="_x0000_s27681" name="Worksheet" r:id="rId5" imgW="10058551" imgH="3267013" progId="Excel.Sheet.12">
                  <p:embed/>
                </p:oleObj>
              </mc:Choice>
              <mc:Fallback>
                <p:oleObj name="Worksheet" r:id="rId5" imgW="10058551" imgH="3267013" progId="Excel.Sheet.12">
                  <p:embed/>
                  <p:pic>
                    <p:nvPicPr>
                      <p:cNvPr id="0" name=""/>
                      <p:cNvPicPr/>
                      <p:nvPr/>
                    </p:nvPicPr>
                    <p:blipFill>
                      <a:blip r:embed="rId6"/>
                      <a:stretch>
                        <a:fillRect/>
                      </a:stretch>
                    </p:blipFill>
                    <p:spPr>
                      <a:xfrm>
                        <a:off x="35496" y="1268760"/>
                        <a:ext cx="9091371" cy="2952329"/>
                      </a:xfrm>
                      <a:prstGeom prst="rect">
                        <a:avLst/>
                      </a:prstGeom>
                    </p:spPr>
                  </p:pic>
                </p:oleObj>
              </mc:Fallback>
            </mc:AlternateContent>
          </a:graphicData>
        </a:graphic>
      </p:graphicFrame>
    </p:spTree>
    <p:extLst>
      <p:ext uri="{BB962C8B-B14F-4D97-AF65-F5344CB8AC3E}">
        <p14:creationId xmlns:p14="http://schemas.microsoft.com/office/powerpoint/2010/main" val="1058266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3394525049"/>
              </p:ext>
            </p:extLst>
          </p:nvPr>
        </p:nvGraphicFramePr>
        <p:xfrm>
          <a:off x="196276" y="2024844"/>
          <a:ext cx="8912228" cy="2307507"/>
        </p:xfrm>
        <a:graphic>
          <a:graphicData uri="http://schemas.openxmlformats.org/presentationml/2006/ole">
            <mc:AlternateContent xmlns:mc="http://schemas.openxmlformats.org/markup-compatibility/2006">
              <mc:Choice xmlns:v="urn:schemas-microsoft-com:vml" Requires="v">
                <p:oleObj spid="_x0000_s28700" name="Worksheet" r:id="rId3" imgW="6143661" imgH="1590723" progId="Excel.Sheet.12">
                  <p:embed/>
                </p:oleObj>
              </mc:Choice>
              <mc:Fallback>
                <p:oleObj name="Worksheet" r:id="rId3" imgW="6143661" imgH="1590723" progId="Excel.Sheet.12">
                  <p:embed/>
                  <p:pic>
                    <p:nvPicPr>
                      <p:cNvPr id="0" name=""/>
                      <p:cNvPicPr/>
                      <p:nvPr/>
                    </p:nvPicPr>
                    <p:blipFill>
                      <a:blip r:embed="rId4"/>
                      <a:stretch>
                        <a:fillRect/>
                      </a:stretch>
                    </p:blipFill>
                    <p:spPr>
                      <a:xfrm>
                        <a:off x="196276" y="2024844"/>
                        <a:ext cx="8912228" cy="2307507"/>
                      </a:xfrm>
                      <a:prstGeom prst="rect">
                        <a:avLst/>
                      </a:prstGeom>
                    </p:spPr>
                  </p:pic>
                </p:oleObj>
              </mc:Fallback>
            </mc:AlternateContent>
          </a:graphicData>
        </a:graphic>
      </p:graphicFrame>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4" name="Rectángulo 3"/>
          <p:cNvSpPr/>
          <p:nvPr/>
        </p:nvSpPr>
        <p:spPr>
          <a:xfrm>
            <a:off x="827584" y="620688"/>
            <a:ext cx="7920880" cy="369332"/>
          </a:xfrm>
          <a:prstGeom prst="rect">
            <a:avLst/>
          </a:prstGeom>
        </p:spPr>
        <p:txBody>
          <a:bodyPr wrap="square">
            <a:spAutoFit/>
          </a:bodyPr>
          <a:lstStyle/>
          <a:p>
            <a:r>
              <a:rPr lang="es-CO" b="1" dirty="0">
                <a:solidFill>
                  <a:schemeClr val="accent3">
                    <a:lumMod val="50000"/>
                  </a:schemeClr>
                </a:solidFill>
              </a:rPr>
              <a:t>Cesiones/Compensaciones</a:t>
            </a:r>
            <a:endParaRPr lang="es-CO" baseline="-25000" dirty="0"/>
          </a:p>
        </p:txBody>
      </p:sp>
      <p:sp>
        <p:nvSpPr>
          <p:cNvPr id="12" name="Elipse 11"/>
          <p:cNvSpPr/>
          <p:nvPr/>
        </p:nvSpPr>
        <p:spPr>
          <a:xfrm>
            <a:off x="7442317" y="2453936"/>
            <a:ext cx="1728192" cy="58210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 name="Objeto 2"/>
          <p:cNvGraphicFramePr>
            <a:graphicFrameLocks noChangeAspect="1"/>
          </p:cNvGraphicFramePr>
          <p:nvPr>
            <p:extLst>
              <p:ext uri="{D42A27DB-BD31-4B8C-83A1-F6EECF244321}">
                <p14:modId xmlns:p14="http://schemas.microsoft.com/office/powerpoint/2010/main" val="2060940950"/>
              </p:ext>
            </p:extLst>
          </p:nvPr>
        </p:nvGraphicFramePr>
        <p:xfrm>
          <a:off x="1907704" y="4761443"/>
          <a:ext cx="6143625" cy="1590675"/>
        </p:xfrm>
        <a:graphic>
          <a:graphicData uri="http://schemas.openxmlformats.org/presentationml/2006/ole">
            <mc:AlternateContent xmlns:mc="http://schemas.openxmlformats.org/markup-compatibility/2006">
              <mc:Choice xmlns:v="urn:schemas-microsoft-com:vml" Requires="v">
                <p:oleObj spid="_x0000_s28701" name="Worksheet" r:id="rId5" imgW="6143661" imgH="1590723" progId="Excel.Sheet.12">
                  <p:embed/>
                </p:oleObj>
              </mc:Choice>
              <mc:Fallback>
                <p:oleObj name="Worksheet" r:id="rId5" imgW="6143661" imgH="1590723" progId="Excel.Sheet.12">
                  <p:embed/>
                  <p:pic>
                    <p:nvPicPr>
                      <p:cNvPr id="0" name=""/>
                      <p:cNvPicPr/>
                      <p:nvPr/>
                    </p:nvPicPr>
                    <p:blipFill>
                      <a:blip r:embed="rId6"/>
                      <a:stretch>
                        <a:fillRect/>
                      </a:stretch>
                    </p:blipFill>
                    <p:spPr>
                      <a:xfrm>
                        <a:off x="1907704" y="4761443"/>
                        <a:ext cx="6143625" cy="1590675"/>
                      </a:xfrm>
                      <a:prstGeom prst="rect">
                        <a:avLst/>
                      </a:prstGeom>
                    </p:spPr>
                  </p:pic>
                </p:oleObj>
              </mc:Fallback>
            </mc:AlternateContent>
          </a:graphicData>
        </a:graphic>
      </p:graphicFrame>
      <p:sp>
        <p:nvSpPr>
          <p:cNvPr id="10" name="Elipse 9"/>
          <p:cNvSpPr/>
          <p:nvPr/>
        </p:nvSpPr>
        <p:spPr>
          <a:xfrm>
            <a:off x="7069335" y="5085184"/>
            <a:ext cx="1031057" cy="43204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41286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s-CO" sz="1200" b="1" dirty="0"/>
              <a:t>Fondo de Estabilización de Precios del Azúcar</a:t>
            </a:r>
          </a:p>
        </p:txBody>
      </p:sp>
      <p:sp>
        <p:nvSpPr>
          <p:cNvPr id="4" name="Rectángulo 3"/>
          <p:cNvSpPr/>
          <p:nvPr/>
        </p:nvSpPr>
        <p:spPr>
          <a:xfrm>
            <a:off x="683568" y="476672"/>
            <a:ext cx="7920880" cy="646331"/>
          </a:xfrm>
          <a:prstGeom prst="rect">
            <a:avLst/>
          </a:prstGeom>
        </p:spPr>
        <p:txBody>
          <a:bodyPr wrap="square">
            <a:spAutoFit/>
          </a:bodyPr>
          <a:lstStyle/>
          <a:p>
            <a:r>
              <a:rPr lang="es-CO" b="1" dirty="0">
                <a:solidFill>
                  <a:schemeClr val="accent3">
                    <a:lumMod val="50000"/>
                  </a:schemeClr>
                </a:solidFill>
              </a:rPr>
              <a:t>Liquidación como si el alcohol fuera un mercado con indicador de precio igual al </a:t>
            </a:r>
            <a:r>
              <a:rPr lang="es-CO" b="1" dirty="0" err="1">
                <a:solidFill>
                  <a:schemeClr val="accent3">
                    <a:lumMod val="50000"/>
                  </a:schemeClr>
                </a:solidFill>
              </a:rPr>
              <a:t>PPPMieom</a:t>
            </a:r>
            <a:endParaRPr lang="es-CO" baseline="-25000" dirty="0"/>
          </a:p>
        </p:txBody>
      </p:sp>
      <p:sp>
        <p:nvSpPr>
          <p:cNvPr id="12" name="Elipse 11"/>
          <p:cNvSpPr/>
          <p:nvPr/>
        </p:nvSpPr>
        <p:spPr>
          <a:xfrm>
            <a:off x="5076056" y="1916832"/>
            <a:ext cx="4032448" cy="21602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6" name="Objeto 5"/>
          <p:cNvGraphicFramePr>
            <a:graphicFrameLocks noChangeAspect="1"/>
          </p:cNvGraphicFramePr>
          <p:nvPr>
            <p:extLst>
              <p:ext uri="{D42A27DB-BD31-4B8C-83A1-F6EECF244321}">
                <p14:modId xmlns:p14="http://schemas.microsoft.com/office/powerpoint/2010/main" val="2396597930"/>
              </p:ext>
            </p:extLst>
          </p:nvPr>
        </p:nvGraphicFramePr>
        <p:xfrm>
          <a:off x="35496" y="4221088"/>
          <a:ext cx="5257030" cy="1707166"/>
        </p:xfrm>
        <a:graphic>
          <a:graphicData uri="http://schemas.openxmlformats.org/presentationml/2006/ole">
            <mc:AlternateContent xmlns:mc="http://schemas.openxmlformats.org/markup-compatibility/2006">
              <mc:Choice xmlns:v="urn:schemas-microsoft-com:vml" Requires="v">
                <p:oleObj spid="_x0000_s29737" name="Worksheet" r:id="rId3" imgW="10058551" imgH="3267013" progId="Excel.Sheet.12">
                  <p:embed/>
                </p:oleObj>
              </mc:Choice>
              <mc:Fallback>
                <p:oleObj name="Worksheet" r:id="rId3" imgW="10058551" imgH="3267013" progId="Excel.Sheet.12">
                  <p:embed/>
                  <p:pic>
                    <p:nvPicPr>
                      <p:cNvPr id="7" name="Objeto 6"/>
                      <p:cNvPicPr/>
                      <p:nvPr/>
                    </p:nvPicPr>
                    <p:blipFill>
                      <a:blip r:embed="rId4"/>
                      <a:stretch>
                        <a:fillRect/>
                      </a:stretch>
                    </p:blipFill>
                    <p:spPr>
                      <a:xfrm>
                        <a:off x="35496" y="4221088"/>
                        <a:ext cx="5257030" cy="1707166"/>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87435129"/>
              </p:ext>
            </p:extLst>
          </p:nvPr>
        </p:nvGraphicFramePr>
        <p:xfrm>
          <a:off x="3635896" y="5294325"/>
          <a:ext cx="5420627" cy="1403480"/>
        </p:xfrm>
        <a:graphic>
          <a:graphicData uri="http://schemas.openxmlformats.org/presentationml/2006/ole">
            <mc:AlternateContent xmlns:mc="http://schemas.openxmlformats.org/markup-compatibility/2006">
              <mc:Choice xmlns:v="urn:schemas-microsoft-com:vml" Requires="v">
                <p:oleObj spid="_x0000_s29738" name="Worksheet" r:id="rId5" imgW="6143661" imgH="1590723" progId="Excel.Sheet.12">
                  <p:embed/>
                </p:oleObj>
              </mc:Choice>
              <mc:Fallback>
                <p:oleObj name="Worksheet" r:id="rId5" imgW="6143661" imgH="1590723" progId="Excel.Sheet.12">
                  <p:embed/>
                  <p:pic>
                    <p:nvPicPr>
                      <p:cNvPr id="2" name="Objeto 1"/>
                      <p:cNvPicPr/>
                      <p:nvPr/>
                    </p:nvPicPr>
                    <p:blipFill>
                      <a:blip r:embed="rId6"/>
                      <a:stretch>
                        <a:fillRect/>
                      </a:stretch>
                    </p:blipFill>
                    <p:spPr>
                      <a:xfrm>
                        <a:off x="3635896" y="5294325"/>
                        <a:ext cx="5420627" cy="1403480"/>
                      </a:xfrm>
                      <a:prstGeom prst="rect">
                        <a:avLst/>
                      </a:prstGeom>
                    </p:spPr>
                  </p:pic>
                </p:oleObj>
              </mc:Fallback>
            </mc:AlternateContent>
          </a:graphicData>
        </a:graphic>
      </p:graphicFrame>
      <p:sp>
        <p:nvSpPr>
          <p:cNvPr id="8" name="Elipse 7"/>
          <p:cNvSpPr/>
          <p:nvPr/>
        </p:nvSpPr>
        <p:spPr>
          <a:xfrm>
            <a:off x="7812360" y="5578845"/>
            <a:ext cx="1440160" cy="34940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p:cNvSpPr/>
          <p:nvPr/>
        </p:nvSpPr>
        <p:spPr>
          <a:xfrm>
            <a:off x="2555776" y="4577758"/>
            <a:ext cx="2952328" cy="21939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 name="Objeto 2"/>
          <p:cNvGraphicFramePr>
            <a:graphicFrameLocks noChangeAspect="1"/>
          </p:cNvGraphicFramePr>
          <p:nvPr>
            <p:extLst>
              <p:ext uri="{D42A27DB-BD31-4B8C-83A1-F6EECF244321}">
                <p14:modId xmlns:p14="http://schemas.microsoft.com/office/powerpoint/2010/main" val="4063383567"/>
              </p:ext>
            </p:extLst>
          </p:nvPr>
        </p:nvGraphicFramePr>
        <p:xfrm>
          <a:off x="181755" y="1341693"/>
          <a:ext cx="8782733" cy="2591363"/>
        </p:xfrm>
        <a:graphic>
          <a:graphicData uri="http://schemas.openxmlformats.org/presentationml/2006/ole">
            <mc:AlternateContent xmlns:mc="http://schemas.openxmlformats.org/markup-compatibility/2006">
              <mc:Choice xmlns:v="urn:schemas-microsoft-com:vml" Requires="v">
                <p:oleObj spid="_x0000_s29739" name="Worksheet" r:id="rId7" imgW="11067915" imgH="3267013" progId="Excel.Sheet.12">
                  <p:embed/>
                </p:oleObj>
              </mc:Choice>
              <mc:Fallback>
                <p:oleObj name="Worksheet" r:id="rId7" imgW="11067915" imgH="3267013" progId="Excel.Sheet.12">
                  <p:embed/>
                  <p:pic>
                    <p:nvPicPr>
                      <p:cNvPr id="0" name=""/>
                      <p:cNvPicPr/>
                      <p:nvPr/>
                    </p:nvPicPr>
                    <p:blipFill>
                      <a:blip r:embed="rId8"/>
                      <a:stretch>
                        <a:fillRect/>
                      </a:stretch>
                    </p:blipFill>
                    <p:spPr>
                      <a:xfrm>
                        <a:off x="181755" y="1341693"/>
                        <a:ext cx="8782733" cy="2591363"/>
                      </a:xfrm>
                      <a:prstGeom prst="rect">
                        <a:avLst/>
                      </a:prstGeom>
                    </p:spPr>
                  </p:pic>
                </p:oleObj>
              </mc:Fallback>
            </mc:AlternateContent>
          </a:graphicData>
        </a:graphic>
      </p:graphicFrame>
    </p:spTree>
    <p:extLst>
      <p:ext uri="{BB962C8B-B14F-4D97-AF65-F5344CB8AC3E}">
        <p14:creationId xmlns:p14="http://schemas.microsoft.com/office/powerpoint/2010/main" val="3937853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Funcionamiento</a:t>
            </a:r>
          </a:p>
        </p:txBody>
      </p:sp>
      <p:sp>
        <p:nvSpPr>
          <p:cNvPr id="5123" name="2 Marcador de contenido"/>
          <p:cNvSpPr>
            <a:spLocks noGrp="1"/>
          </p:cNvSpPr>
          <p:nvPr>
            <p:ph idx="1"/>
          </p:nvPr>
        </p:nvSpPr>
        <p:spPr>
          <a:xfrm>
            <a:off x="250825" y="1052513"/>
            <a:ext cx="8642350" cy="5214937"/>
          </a:xfrm>
        </p:spPr>
        <p:txBody>
          <a:bodyPr/>
          <a:lstStyle/>
          <a:p>
            <a:pPr algn="just" eaLnBrk="1" hangingPunct="1">
              <a:buFont typeface="Arial" charset="0"/>
              <a:buChar char="•"/>
              <a:defRPr/>
            </a:pPr>
            <a:r>
              <a:rPr lang="es-CO" sz="1800" dirty="0"/>
              <a:t>Los indicadores de precios, al ser construidos con indicadores o muestras de precios, obviamente presentan diferencias con los precios observados</a:t>
            </a:r>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pic>
        <p:nvPicPr>
          <p:cNvPr id="2" name="Imagen 1"/>
          <p:cNvPicPr>
            <a:picLocks noChangeAspect="1"/>
          </p:cNvPicPr>
          <p:nvPr/>
        </p:nvPicPr>
        <p:blipFill>
          <a:blip r:embed="rId2"/>
          <a:stretch>
            <a:fillRect/>
          </a:stretch>
        </p:blipFill>
        <p:spPr>
          <a:xfrm>
            <a:off x="971600" y="1651570"/>
            <a:ext cx="6984776" cy="5064208"/>
          </a:xfrm>
          <a:prstGeom prst="rect">
            <a:avLst/>
          </a:prstGeom>
        </p:spPr>
      </p:pic>
    </p:spTree>
    <p:extLst>
      <p:ext uri="{BB962C8B-B14F-4D97-AF65-F5344CB8AC3E}">
        <p14:creationId xmlns:p14="http://schemas.microsoft.com/office/powerpoint/2010/main" val="210183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Funcionamiento</a:t>
            </a:r>
          </a:p>
        </p:txBody>
      </p:sp>
      <p:sp>
        <p:nvSpPr>
          <p:cNvPr id="5123" name="2 Marcador de contenido"/>
          <p:cNvSpPr>
            <a:spLocks noGrp="1"/>
          </p:cNvSpPr>
          <p:nvPr>
            <p:ph idx="1"/>
          </p:nvPr>
        </p:nvSpPr>
        <p:spPr>
          <a:xfrm>
            <a:off x="250825" y="1052513"/>
            <a:ext cx="8642350" cy="5214937"/>
          </a:xfrm>
        </p:spPr>
        <p:txBody>
          <a:bodyPr/>
          <a:lstStyle/>
          <a:p>
            <a:pPr algn="just" eaLnBrk="1" hangingPunct="1">
              <a:buFont typeface="Arial" charset="0"/>
              <a:buChar char="•"/>
              <a:defRPr/>
            </a:pPr>
            <a:r>
              <a:rPr lang="es-CO" sz="1800" dirty="0"/>
              <a:t>Mientras que medido con los indicadores de precios, cualquier mercado genera el mismo ingreso, dadas las diferencias entre indicadores de precios y precios observados se generan distintos niveles de ingresos</a:t>
            </a:r>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pic>
        <p:nvPicPr>
          <p:cNvPr id="6" name="Imagen 5"/>
          <p:cNvPicPr>
            <a:picLocks noChangeAspect="1"/>
          </p:cNvPicPr>
          <p:nvPr/>
        </p:nvPicPr>
        <p:blipFill>
          <a:blip r:embed="rId2"/>
          <a:stretch>
            <a:fillRect/>
          </a:stretch>
        </p:blipFill>
        <p:spPr>
          <a:xfrm>
            <a:off x="35496" y="3284984"/>
            <a:ext cx="3010570" cy="2182770"/>
          </a:xfrm>
          <a:prstGeom prst="rect">
            <a:avLst/>
          </a:prstGeom>
        </p:spPr>
      </p:pic>
      <p:pic>
        <p:nvPicPr>
          <p:cNvPr id="2" name="Imagen 1"/>
          <p:cNvPicPr>
            <a:picLocks noChangeAspect="1"/>
          </p:cNvPicPr>
          <p:nvPr/>
        </p:nvPicPr>
        <p:blipFill>
          <a:blip r:embed="rId3"/>
          <a:stretch>
            <a:fillRect/>
          </a:stretch>
        </p:blipFill>
        <p:spPr>
          <a:xfrm>
            <a:off x="3046066" y="2097196"/>
            <a:ext cx="6039758" cy="4389852"/>
          </a:xfrm>
          <a:prstGeom prst="rect">
            <a:avLst/>
          </a:prstGeom>
        </p:spPr>
      </p:pic>
    </p:spTree>
    <p:extLst>
      <p:ext uri="{BB962C8B-B14F-4D97-AF65-F5344CB8AC3E}">
        <p14:creationId xmlns:p14="http://schemas.microsoft.com/office/powerpoint/2010/main" val="2100373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ctrTitle"/>
          </p:nvPr>
        </p:nvSpPr>
        <p:spPr>
          <a:xfrm>
            <a:off x="685800" y="1928813"/>
            <a:ext cx="7772400" cy="2643187"/>
          </a:xfrm>
        </p:spPr>
        <p:txBody>
          <a:bodyPr rtlCol="0">
            <a:normAutofit/>
          </a:bodyPr>
          <a:lstStyle/>
          <a:p>
            <a:pPr eaLnBrk="1" fontAlgn="auto" hangingPunct="1">
              <a:spcAft>
                <a:spcPts val="0"/>
              </a:spcAft>
              <a:defRPr/>
            </a:pPr>
            <a:r>
              <a:rPr lang="es-ES" sz="4000" b="1" dirty="0">
                <a:solidFill>
                  <a:schemeClr val="accent3">
                    <a:lumMod val="50000"/>
                  </a:schemeClr>
                </a:solidFill>
              </a:rPr>
              <a:t>Gracias</a:t>
            </a:r>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457200" y="115782"/>
            <a:ext cx="8229600" cy="703262"/>
          </a:xfrm>
        </p:spPr>
        <p:txBody>
          <a:bodyPr rtlCol="0">
            <a:normAutofit/>
          </a:bodyPr>
          <a:lstStyle/>
          <a:p>
            <a:pPr marL="838200" indent="-838200" eaLnBrk="1" fontAlgn="auto" hangingPunct="1">
              <a:spcAft>
                <a:spcPts val="0"/>
              </a:spcAft>
              <a:defRPr/>
            </a:pPr>
            <a:r>
              <a:rPr lang="es-MX" sz="3200" b="1" dirty="0">
                <a:solidFill>
                  <a:schemeClr val="accent3">
                    <a:lumMod val="50000"/>
                  </a:schemeClr>
                </a:solidFill>
              </a:rPr>
              <a:t> Estructura de Mercados del FEPA</a:t>
            </a:r>
            <a:endParaRPr lang="en-GB" sz="3200" b="1" dirty="0">
              <a:solidFill>
                <a:schemeClr val="accent3">
                  <a:lumMod val="50000"/>
                </a:schemeClr>
              </a:solidFill>
            </a:endParaRPr>
          </a:p>
        </p:txBody>
      </p:sp>
      <p:sp>
        <p:nvSpPr>
          <p:cNvPr id="13" name="CuadroTexto 12"/>
          <p:cNvSpPr txBox="1"/>
          <p:nvPr/>
        </p:nvSpPr>
        <p:spPr>
          <a:xfrm>
            <a:off x="457200" y="6290156"/>
            <a:ext cx="8075240" cy="523220"/>
          </a:xfrm>
          <a:prstGeom prst="rect">
            <a:avLst/>
          </a:prstGeom>
          <a:noFill/>
        </p:spPr>
        <p:txBody>
          <a:bodyPr wrap="square" rtlCol="0">
            <a:spAutoFit/>
          </a:bodyPr>
          <a:lstStyle/>
          <a:p>
            <a:r>
              <a:rPr lang="es-CO" sz="1400" dirty="0"/>
              <a:t>Z ene-01 a </a:t>
            </a:r>
            <a:r>
              <a:rPr lang="es-CO" sz="1400" dirty="0" err="1"/>
              <a:t>may</a:t>
            </a:r>
            <a:r>
              <a:rPr lang="es-CO" sz="1400" dirty="0"/>
              <a:t> 17: 56,03%,   $MNT </a:t>
            </a:r>
            <a:r>
              <a:rPr lang="es-CO" sz="1400" dirty="0" err="1"/>
              <a:t>prom</a:t>
            </a:r>
            <a:r>
              <a:rPr lang="es-CO" sz="1400" dirty="0"/>
              <a:t>: 61.995/</a:t>
            </a:r>
            <a:r>
              <a:rPr lang="es-CO" sz="1400" dirty="0" err="1"/>
              <a:t>qq</a:t>
            </a:r>
            <a:r>
              <a:rPr lang="es-CO" sz="1400" dirty="0"/>
              <a:t>,  $ </a:t>
            </a:r>
            <a:r>
              <a:rPr lang="es-CO" sz="1400" dirty="0" err="1"/>
              <a:t>Bco</a:t>
            </a:r>
            <a:r>
              <a:rPr lang="es-CO" sz="1400" dirty="0"/>
              <a:t> </a:t>
            </a:r>
            <a:r>
              <a:rPr lang="es-CO" sz="1400" dirty="0" err="1"/>
              <a:t>exp</a:t>
            </a:r>
            <a:r>
              <a:rPr lang="es-CO" sz="1400" dirty="0"/>
              <a:t>: 39.438/</a:t>
            </a:r>
            <a:r>
              <a:rPr lang="es-CO" sz="1400" dirty="0" err="1"/>
              <a:t>qq</a:t>
            </a:r>
            <a:r>
              <a:rPr lang="es-CO" sz="1400" dirty="0"/>
              <a:t>, Diferencia: 22.557</a:t>
            </a:r>
          </a:p>
          <a:p>
            <a:r>
              <a:rPr lang="es-CO" sz="1400" dirty="0" err="1"/>
              <a:t>PPPi</a:t>
            </a:r>
            <a:r>
              <a:rPr lang="es-CO" sz="1400" dirty="0"/>
              <a:t> ene-01 a </a:t>
            </a:r>
            <a:r>
              <a:rPr lang="es-CO" sz="1400" dirty="0" err="1"/>
              <a:t>may</a:t>
            </a:r>
            <a:r>
              <a:rPr lang="es-CO" sz="1400" dirty="0"/>
              <a:t> 17: 49.356</a:t>
            </a:r>
          </a:p>
        </p:txBody>
      </p:sp>
      <p:graphicFrame>
        <p:nvGraphicFramePr>
          <p:cNvPr id="5" name="Gráfico 4">
            <a:extLst>
              <a:ext uri="{FF2B5EF4-FFF2-40B4-BE49-F238E27FC236}">
                <a16:creationId xmlns:a16="http://schemas.microsoft.com/office/drawing/2014/main" id="{A992D920-0E32-48AD-A418-4948990AE5FC}"/>
              </a:ext>
            </a:extLst>
          </p:cNvPr>
          <p:cNvGraphicFramePr>
            <a:graphicFrameLocks noGrp="1"/>
          </p:cNvGraphicFramePr>
          <p:nvPr>
            <p:extLst>
              <p:ext uri="{D42A27DB-BD31-4B8C-83A1-F6EECF244321}">
                <p14:modId xmlns:p14="http://schemas.microsoft.com/office/powerpoint/2010/main" val="3953440751"/>
              </p:ext>
            </p:extLst>
          </p:nvPr>
        </p:nvGraphicFramePr>
        <p:xfrm>
          <a:off x="244928" y="786931"/>
          <a:ext cx="8654143" cy="5512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92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Funcionamiento</a:t>
            </a:r>
          </a:p>
        </p:txBody>
      </p:sp>
      <p:sp>
        <p:nvSpPr>
          <p:cNvPr id="12291" name="2 Marcador de contenido"/>
          <p:cNvSpPr>
            <a:spLocks noGrp="1"/>
          </p:cNvSpPr>
          <p:nvPr>
            <p:ph idx="1"/>
          </p:nvPr>
        </p:nvSpPr>
        <p:spPr>
          <a:xfrm>
            <a:off x="457200" y="1052513"/>
            <a:ext cx="8229600" cy="5214937"/>
          </a:xfrm>
        </p:spPr>
        <p:txBody>
          <a:bodyPr/>
          <a:lstStyle/>
          <a:p>
            <a:pPr algn="just" eaLnBrk="1" hangingPunct="1"/>
            <a:r>
              <a:rPr lang="es-ES" altLang="es-CO" sz="2400" dirty="0"/>
              <a:t>Los instrumentos básicos de las operaciones de estabilización son dos:</a:t>
            </a:r>
          </a:p>
          <a:p>
            <a:pPr lvl="1" eaLnBrk="1" hangingPunct="1">
              <a:lnSpc>
                <a:spcPct val="90000"/>
              </a:lnSpc>
            </a:pPr>
            <a:r>
              <a:rPr lang="es-MX" altLang="es-CO" sz="2200" dirty="0"/>
              <a:t>Cesiones</a:t>
            </a:r>
          </a:p>
          <a:p>
            <a:pPr lvl="2" algn="just" eaLnBrk="1" hangingPunct="1">
              <a:lnSpc>
                <a:spcPct val="90000"/>
              </a:lnSpc>
            </a:pPr>
            <a:r>
              <a:rPr lang="es-MX" altLang="es-CO" sz="1600" dirty="0"/>
              <a:t>Es </a:t>
            </a:r>
            <a:r>
              <a:rPr lang="es-MX" altLang="es-CO" sz="1600" b="1" u="sng" dirty="0"/>
              <a:t>una contribución parafiscal</a:t>
            </a:r>
            <a:r>
              <a:rPr lang="es-MX" altLang="es-CO" sz="1600" dirty="0"/>
              <a:t>, a cargo del productor, que debe pagar cuando el precio al cual vende una unidad objeto de estabilización excede el precio de referencia.</a:t>
            </a:r>
          </a:p>
          <a:p>
            <a:pPr lvl="1" eaLnBrk="1" hangingPunct="1">
              <a:lnSpc>
                <a:spcPct val="90000"/>
              </a:lnSpc>
            </a:pPr>
            <a:r>
              <a:rPr lang="es-MX" altLang="es-CO" sz="2200" dirty="0"/>
              <a:t>Compensaciones</a:t>
            </a:r>
          </a:p>
          <a:p>
            <a:pPr lvl="2" algn="just" eaLnBrk="1" hangingPunct="1">
              <a:lnSpc>
                <a:spcPct val="90000"/>
              </a:lnSpc>
            </a:pPr>
            <a:r>
              <a:rPr lang="es-MX" altLang="es-CO" sz="1600" dirty="0"/>
              <a:t>Es el pago que el Fondo debe pagar al productor, cuando el precio al cual vende una unidad objeto de operaciones de estabilización es inferior al precio de referencia.</a:t>
            </a:r>
          </a:p>
          <a:p>
            <a:pPr lvl="1" algn="just" eaLnBrk="1" hangingPunct="1">
              <a:lnSpc>
                <a:spcPct val="90000"/>
              </a:lnSpc>
            </a:pPr>
            <a:r>
              <a:rPr lang="es-MX" altLang="es-CO" sz="2200" dirty="0"/>
              <a:t>La definición de las cesiones o compensaciones se dan por un porcentaje de la diferencia entre el </a:t>
            </a:r>
            <a:r>
              <a:rPr lang="es-MX" altLang="es-CO" sz="2200" dirty="0" err="1"/>
              <a:t>PPP</a:t>
            </a:r>
            <a:r>
              <a:rPr lang="es-MX" altLang="es-CO" sz="2200" baseline="-25000" dirty="0" err="1"/>
              <a:t>Ei</a:t>
            </a:r>
            <a:r>
              <a:rPr lang="es-MX" altLang="es-CO" sz="2200" dirty="0"/>
              <a:t> (precio calculado con base en indicadores de los precios del mercado, las unidades vendidas por el ingenio y e factor de ponderación Z de cada productor) y el </a:t>
            </a:r>
            <a:r>
              <a:rPr lang="es-MX" altLang="es-CO" sz="2200" dirty="0" err="1"/>
              <a:t>PPP</a:t>
            </a:r>
            <a:r>
              <a:rPr lang="es-MX" altLang="es-CO" sz="2200" baseline="-25000" dirty="0" err="1"/>
              <a:t>i</a:t>
            </a:r>
            <a:r>
              <a:rPr lang="es-MX" altLang="es-CO" sz="2200" dirty="0"/>
              <a:t> (precio calculado con base en los precios de referencia y el factor de ponderación Z de cada productor) </a:t>
            </a:r>
          </a:p>
          <a:p>
            <a:pPr algn="just" eaLnBrk="1" hangingPunct="1"/>
            <a:endParaRPr lang="es-CO" altLang="es-CO" sz="2800" dirty="0"/>
          </a:p>
          <a:p>
            <a:pPr algn="just" eaLnBrk="1" hangingPunct="1"/>
            <a:endParaRPr lang="es-CO" altLang="es-CO" sz="2800" dirty="0"/>
          </a:p>
          <a:p>
            <a:pPr lvl="1" algn="just" eaLnBrk="1" hangingPunct="1"/>
            <a:endParaRPr lang="es-CO" altLang="es-CO" sz="2400" dirty="0"/>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Tree>
    <p:extLst>
      <p:ext uri="{BB962C8B-B14F-4D97-AF65-F5344CB8AC3E}">
        <p14:creationId xmlns:p14="http://schemas.microsoft.com/office/powerpoint/2010/main" val="275924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9125" y="214313"/>
            <a:ext cx="8001000" cy="584200"/>
          </a:xfrm>
        </p:spPr>
        <p:txBody>
          <a:bodyPr>
            <a:spAutoFit/>
          </a:bodyPr>
          <a:lstStyle/>
          <a:p>
            <a:pPr marL="838200" indent="-838200" eaLnBrk="1" fontAlgn="auto" hangingPunct="1">
              <a:spcAft>
                <a:spcPts val="0"/>
              </a:spcAft>
              <a:defRPr/>
            </a:pPr>
            <a:r>
              <a:rPr lang="es-MX" sz="3200" b="1" dirty="0">
                <a:solidFill>
                  <a:schemeClr val="accent3">
                    <a:lumMod val="50000"/>
                  </a:schemeClr>
                </a:solidFill>
              </a:rPr>
              <a:t>Funcionamiento</a:t>
            </a:r>
          </a:p>
        </p:txBody>
      </p:sp>
      <p:sp>
        <p:nvSpPr>
          <p:cNvPr id="9219" name="Rectangle 3"/>
          <p:cNvSpPr>
            <a:spLocks noGrp="1" noChangeArrowheads="1"/>
          </p:cNvSpPr>
          <p:nvPr>
            <p:ph idx="1"/>
          </p:nvPr>
        </p:nvSpPr>
        <p:spPr>
          <a:xfrm>
            <a:off x="357188" y="928688"/>
            <a:ext cx="8572500" cy="4154984"/>
          </a:xfrm>
        </p:spPr>
        <p:txBody>
          <a:bodyPr>
            <a:spAutoFit/>
          </a:bodyPr>
          <a:lstStyle/>
          <a:p>
            <a:pPr algn="just" eaLnBrk="1" hangingPunct="1"/>
            <a:r>
              <a:rPr lang="es-MX" altLang="es-CO" sz="2400" dirty="0"/>
              <a:t>El FEPA se liquida mensualmente, con base en la información reportada por los diferentes productores presentes en el mercado.</a:t>
            </a:r>
          </a:p>
          <a:p>
            <a:pPr algn="just" eaLnBrk="1" hangingPunct="1"/>
            <a:r>
              <a:rPr lang="es-MX" altLang="es-CO" sz="2400" dirty="0"/>
              <a:t>Cada mes se liquida con sus propios datos, sin embargo dado que el diseño de la operación permite que se reporten operaciones de meses anteriores, (exportaciones conjuntas, ajustes de auditoría, corrección de información), cada mes liquida cada uno de los meses anteriores y establece los ajustes a las liquidaciones efectuadas e incluye dichos ajustes en la liquidación del periodo.</a:t>
            </a:r>
            <a:endParaRPr lang="es-MX" altLang="es-CO" sz="1600" dirty="0"/>
          </a:p>
          <a:p>
            <a:pPr lvl="2" algn="just" eaLnBrk="1" hangingPunct="1"/>
            <a:endParaRPr lang="es-MX" altLang="es-CO" sz="1600" dirty="0"/>
          </a:p>
        </p:txBody>
      </p:sp>
      <p:sp>
        <p:nvSpPr>
          <p:cNvPr id="5" name="4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Tree>
    <p:extLst>
      <p:ext uri="{BB962C8B-B14F-4D97-AF65-F5344CB8AC3E}">
        <p14:creationId xmlns:p14="http://schemas.microsoft.com/office/powerpoint/2010/main" val="21219643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57200" y="274638"/>
            <a:ext cx="8229600" cy="725487"/>
          </a:xfrm>
        </p:spPr>
        <p:txBody>
          <a:bodyPr rtlCol="0">
            <a:normAutofit/>
          </a:bodyPr>
          <a:lstStyle/>
          <a:p>
            <a:pPr eaLnBrk="1" fontAlgn="auto" hangingPunct="1">
              <a:spcAft>
                <a:spcPts val="0"/>
              </a:spcAft>
              <a:defRPr/>
            </a:pPr>
            <a:r>
              <a:rPr lang="es-CO" sz="3600" b="1" dirty="0">
                <a:solidFill>
                  <a:schemeClr val="accent3">
                    <a:lumMod val="50000"/>
                  </a:schemeClr>
                </a:solidFill>
              </a:rPr>
              <a:t>Funcionamiento</a:t>
            </a:r>
          </a:p>
        </p:txBody>
      </p:sp>
      <p:sp>
        <p:nvSpPr>
          <p:cNvPr id="5123" name="2 Marcador de contenido"/>
          <p:cNvSpPr>
            <a:spLocks noGrp="1"/>
          </p:cNvSpPr>
          <p:nvPr>
            <p:ph idx="1"/>
          </p:nvPr>
        </p:nvSpPr>
        <p:spPr>
          <a:xfrm>
            <a:off x="250825" y="1052513"/>
            <a:ext cx="8642350" cy="5214937"/>
          </a:xfrm>
        </p:spPr>
        <p:txBody>
          <a:bodyPr/>
          <a:lstStyle/>
          <a:p>
            <a:pPr algn="just" eaLnBrk="1" hangingPunct="1">
              <a:buFont typeface="Arial" charset="0"/>
              <a:buChar char="•"/>
              <a:defRPr/>
            </a:pPr>
            <a:r>
              <a:rPr lang="es-CO" sz="2200" dirty="0"/>
              <a:t>La estructura base para el funcionamiento del FEPA, es la construcción de dos precios que a su vez dependen de los volúmenes vendidos en los diferentes mercados:</a:t>
            </a:r>
            <a:endParaRPr lang="es-CO" sz="2000" dirty="0"/>
          </a:p>
          <a:p>
            <a:pPr lvl="1" algn="just" eaLnBrk="1" hangingPunct="1">
              <a:buFont typeface="Arial" charset="0"/>
              <a:buChar char="•"/>
              <a:defRPr/>
            </a:pPr>
            <a:endParaRPr lang="es-CO" sz="2000" dirty="0"/>
          </a:p>
          <a:p>
            <a:pPr marL="457200" lvl="1" indent="0" algn="just" eaLnBrk="1" hangingPunct="1">
              <a:buNone/>
              <a:defRPr/>
            </a:pPr>
            <a:endParaRPr lang="es-CO" sz="2000" dirty="0"/>
          </a:p>
        </p:txBody>
      </p:sp>
      <p:sp>
        <p:nvSpPr>
          <p:cNvPr id="4" name="3 Rectángulo"/>
          <p:cNvSpPr/>
          <p:nvPr/>
        </p:nvSpPr>
        <p:spPr>
          <a:xfrm>
            <a:off x="0" y="36513"/>
            <a:ext cx="9144000" cy="23336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CO" sz="1200" b="1" dirty="0"/>
              <a:t>Fondo de Estabilización de Precios del Azúcar</a:t>
            </a:r>
          </a:p>
        </p:txBody>
      </p:sp>
      <p:sp>
        <p:nvSpPr>
          <p:cNvPr id="19" name="Proceso 1">
            <a:extLst>
              <a:ext uri="{FF2B5EF4-FFF2-40B4-BE49-F238E27FC236}">
                <a16:creationId xmlns:a16="http://schemas.microsoft.com/office/drawing/2014/main" id="{0BB40553-77F9-45AB-BBD9-32D51AE92DFC}"/>
              </a:ext>
            </a:extLst>
          </p:cNvPr>
          <p:cNvSpPr/>
          <p:nvPr/>
        </p:nvSpPr>
        <p:spPr>
          <a:xfrm>
            <a:off x="3304855" y="2819915"/>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100" b="1" i="0" u="none" strike="noStrike" kern="0" cap="none" spc="0" normalizeH="0" baseline="0" noProof="0">
                <a:ln>
                  <a:noFill/>
                </a:ln>
                <a:solidFill>
                  <a:sysClr val="windowText" lastClr="000000"/>
                </a:solidFill>
                <a:effectLst/>
                <a:uLnTx/>
                <a:uFillTx/>
                <a:latin typeface="Calibri" panose="020F0502020204030204"/>
                <a:ea typeface="+mn-ea"/>
                <a:cs typeface="+mn-cs"/>
              </a:rPr>
              <a:t>Cálculo Operaciones de Estabilización</a:t>
            </a:r>
            <a:endParaRPr kumimoji="0" lang="es-CO" sz="1100" b="1"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Decisión 10">
                <a:extLst>
                  <a:ext uri="{FF2B5EF4-FFF2-40B4-BE49-F238E27FC236}">
                    <a16:creationId xmlns:a16="http://schemas.microsoft.com/office/drawing/2014/main" id="{09F8ADCD-72A1-4C61-95C4-AD8D8DC778FB}"/>
                  </a:ext>
                </a:extLst>
              </p:cNvPr>
              <p:cNvSpPr/>
              <p:nvPr/>
            </p:nvSpPr>
            <p:spPr>
              <a:xfrm>
                <a:off x="3309619" y="3408084"/>
                <a:ext cx="2520000" cy="630000"/>
              </a:xfrm>
              <a:prstGeom prst="flowChartDecision">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𝑃𝑃𝑃</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𝐸𝑖</m:t>
                          </m:r>
                        </m:sub>
                      </m:sSub>
                      <m: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&gt;</m:t>
                      </m:r>
                      <m:sSub>
                        <m:sSubPr>
                          <m:ctrlPr>
                            <a:rPr kumimoji="0" lang="es-CO"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ctrlPr>
                        </m:sSubPr>
                        <m:e>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𝑃𝑃𝑃</m:t>
                          </m:r>
                        </m:e>
                        <m:sub>
                          <m:r>
                            <a:rPr kumimoji="0" lang="en-US" sz="1100" b="0" i="1" u="none" strike="noStrike" kern="0" cap="none" spc="0" normalizeH="0" baseline="0" noProof="0">
                              <a:ln>
                                <a:noFill/>
                              </a:ln>
                              <a:solidFill>
                                <a:sysClr val="windowText" lastClr="000000"/>
                              </a:solidFill>
                              <a:effectLst/>
                              <a:uLnTx/>
                              <a:uFillTx/>
                              <a:latin typeface="Cambria Math" panose="02040503050406030204" pitchFamily="18" charset="0"/>
                              <a:ea typeface="+mn-ea"/>
                              <a:cs typeface="+mn-cs"/>
                            </a:rPr>
                            <m:t>𝑖</m:t>
                          </m:r>
                        </m:sub>
                      </m:sSub>
                    </m:oMath>
                  </m:oMathPara>
                </a14:m>
                <a:endParaRPr kumimoji="0" lang="es-CO" sz="10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mc:Choice>
        <mc:Fallback xmlns="">
          <p:sp>
            <p:nvSpPr>
              <p:cNvPr id="20" name="Decisión 10">
                <a:extLst>
                  <a:ext uri="{FF2B5EF4-FFF2-40B4-BE49-F238E27FC236}">
                    <a16:creationId xmlns:a16="http://schemas.microsoft.com/office/drawing/2014/main" id="{09F8ADCD-72A1-4C61-95C4-AD8D8DC778FB}"/>
                  </a:ext>
                </a:extLst>
              </p:cNvPr>
              <p:cNvSpPr>
                <a:spLocks noRot="1" noChangeAspect="1" noMove="1" noResize="1" noEditPoints="1" noAdjustHandles="1" noChangeArrowheads="1" noChangeShapeType="1" noTextEdit="1"/>
              </p:cNvSpPr>
              <p:nvPr/>
            </p:nvSpPr>
            <p:spPr>
              <a:xfrm>
                <a:off x="3309619" y="3408084"/>
                <a:ext cx="2520000" cy="630000"/>
              </a:xfrm>
              <a:prstGeom prst="flowChartDecision">
                <a:avLst/>
              </a:prstGeom>
              <a:blipFill>
                <a:blip r:embed="rId2"/>
                <a:stretch>
                  <a:fillRect/>
                </a:stretch>
              </a:blipFill>
              <a:ln w="12700" cap="flat" cmpd="sng" algn="ctr">
                <a:solidFill>
                  <a:srgbClr val="FFC000">
                    <a:lumMod val="60000"/>
                    <a:lumOff val="40000"/>
                  </a:srgbClr>
                </a:solidFill>
                <a:prstDash val="solid"/>
                <a:miter lim="800000"/>
              </a:ln>
              <a:effectLst/>
            </p:spPr>
            <p:txBody>
              <a:bodyPr/>
              <a:lstStyle/>
              <a:p>
                <a:r>
                  <a:rPr lang="es-CO">
                    <a:noFill/>
                  </a:rPr>
                  <a:t> </a:t>
                </a:r>
              </a:p>
            </p:txBody>
          </p:sp>
        </mc:Fallback>
      </mc:AlternateContent>
      <p:grpSp>
        <p:nvGrpSpPr>
          <p:cNvPr id="21" name="Grupo 20">
            <a:extLst>
              <a:ext uri="{FF2B5EF4-FFF2-40B4-BE49-F238E27FC236}">
                <a16:creationId xmlns:a16="http://schemas.microsoft.com/office/drawing/2014/main" id="{7DCB2B46-AF4C-485D-8028-0BFF03151E2A}"/>
              </a:ext>
            </a:extLst>
          </p:cNvPr>
          <p:cNvGrpSpPr/>
          <p:nvPr/>
        </p:nvGrpSpPr>
        <p:grpSpPr>
          <a:xfrm>
            <a:off x="561655" y="3570009"/>
            <a:ext cx="2520000" cy="360000"/>
            <a:chOff x="0" y="750094"/>
            <a:chExt cx="2520000" cy="360000"/>
          </a:xfrm>
        </p:grpSpPr>
        <p:sp>
          <p:nvSpPr>
            <p:cNvPr id="29" name="Proceso 15">
              <a:extLst>
                <a:ext uri="{FF2B5EF4-FFF2-40B4-BE49-F238E27FC236}">
                  <a16:creationId xmlns:a16="http://schemas.microsoft.com/office/drawing/2014/main" id="{08F73586-4C63-4DC7-8601-A47834DEEE11}"/>
                </a:ext>
              </a:extLst>
            </p:cNvPr>
            <p:cNvSpPr/>
            <p:nvPr/>
          </p:nvSpPr>
          <p:spPr>
            <a:xfrm>
              <a:off x="0" y="750094"/>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30" name="Imagen 29">
              <a:extLst>
                <a:ext uri="{FF2B5EF4-FFF2-40B4-BE49-F238E27FC236}">
                  <a16:creationId xmlns:a16="http://schemas.microsoft.com/office/drawing/2014/main" id="{83BFD255-1726-49E0-B435-A3A258D2569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847725"/>
              <a:ext cx="2314575" cy="18097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uadroTexto 17">
            <a:extLst>
              <a:ext uri="{FF2B5EF4-FFF2-40B4-BE49-F238E27FC236}">
                <a16:creationId xmlns:a16="http://schemas.microsoft.com/office/drawing/2014/main" id="{EBFCC0E0-71A0-4AF1-A6F8-2C79C7C0468C}"/>
              </a:ext>
            </a:extLst>
          </p:cNvPr>
          <p:cNvSpPr txBox="1"/>
          <p:nvPr/>
        </p:nvSpPr>
        <p:spPr>
          <a:xfrm>
            <a:off x="5809930" y="3467615"/>
            <a:ext cx="381000" cy="2476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ysClr val="windowText" lastClr="000000"/>
                </a:solidFill>
                <a:effectLst/>
                <a:uLnTx/>
                <a:uFillTx/>
                <a:latin typeface="Calibri" panose="020F0502020204030204"/>
                <a:ea typeface="+mn-ea"/>
                <a:cs typeface="+mn-cs"/>
              </a:rPr>
              <a:t>Sí</a:t>
            </a:r>
          </a:p>
        </p:txBody>
      </p:sp>
      <p:sp>
        <p:nvSpPr>
          <p:cNvPr id="23" name="CuadroTexto 18">
            <a:extLst>
              <a:ext uri="{FF2B5EF4-FFF2-40B4-BE49-F238E27FC236}">
                <a16:creationId xmlns:a16="http://schemas.microsoft.com/office/drawing/2014/main" id="{78977FBB-F227-4B55-B2D6-480BDCF6214A}"/>
              </a:ext>
            </a:extLst>
          </p:cNvPr>
          <p:cNvSpPr txBox="1"/>
          <p:nvPr/>
        </p:nvSpPr>
        <p:spPr>
          <a:xfrm>
            <a:off x="3057205" y="3467615"/>
            <a:ext cx="381000" cy="2476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100" b="0" i="0" u="none" strike="noStrike" kern="0" cap="none" spc="0" normalizeH="0" baseline="0" noProof="0">
                <a:ln>
                  <a:noFill/>
                </a:ln>
                <a:solidFill>
                  <a:sysClr val="windowText" lastClr="000000"/>
                </a:solidFill>
                <a:effectLst/>
                <a:uLnTx/>
                <a:uFillTx/>
                <a:latin typeface="Calibri" panose="020F0502020204030204"/>
                <a:ea typeface="+mn-ea"/>
                <a:cs typeface="+mn-cs"/>
              </a:rPr>
              <a:t>No</a:t>
            </a:r>
          </a:p>
        </p:txBody>
      </p:sp>
      <p:cxnSp>
        <p:nvCxnSpPr>
          <p:cNvPr id="24" name="Conector recto 23">
            <a:extLst>
              <a:ext uri="{FF2B5EF4-FFF2-40B4-BE49-F238E27FC236}">
                <a16:creationId xmlns:a16="http://schemas.microsoft.com/office/drawing/2014/main" id="{E7018439-4355-41A7-86AD-1D62A3F8D9C2}"/>
              </a:ext>
            </a:extLst>
          </p:cNvPr>
          <p:cNvCxnSpPr>
            <a:stCxn id="20" idx="3"/>
            <a:endCxn id="27" idx="1"/>
          </p:cNvCxnSpPr>
          <p:nvPr/>
        </p:nvCxnSpPr>
        <p:spPr>
          <a:xfrm>
            <a:off x="5829619" y="3723084"/>
            <a:ext cx="232725" cy="7875"/>
          </a:xfrm>
          <a:prstGeom prst="line">
            <a:avLst/>
          </a:prstGeom>
          <a:noFill/>
          <a:ln w="6350" cap="flat" cmpd="sng" algn="ctr">
            <a:solidFill>
              <a:srgbClr val="FFC000">
                <a:lumMod val="60000"/>
                <a:lumOff val="40000"/>
              </a:srgbClr>
            </a:solidFill>
            <a:prstDash val="solid"/>
            <a:miter lim="800000"/>
          </a:ln>
          <a:effectLst/>
        </p:spPr>
      </p:cxnSp>
      <p:cxnSp>
        <p:nvCxnSpPr>
          <p:cNvPr id="25" name="Conector recto 24">
            <a:extLst>
              <a:ext uri="{FF2B5EF4-FFF2-40B4-BE49-F238E27FC236}">
                <a16:creationId xmlns:a16="http://schemas.microsoft.com/office/drawing/2014/main" id="{9EBD9BE0-1D44-4FBB-B1BC-F832D3A57C8E}"/>
              </a:ext>
            </a:extLst>
          </p:cNvPr>
          <p:cNvCxnSpPr/>
          <p:nvPr/>
        </p:nvCxnSpPr>
        <p:spPr>
          <a:xfrm>
            <a:off x="3095944" y="3704034"/>
            <a:ext cx="242250" cy="7875"/>
          </a:xfrm>
          <a:prstGeom prst="line">
            <a:avLst/>
          </a:prstGeom>
          <a:noFill/>
          <a:ln w="6350" cap="flat" cmpd="sng" algn="ctr">
            <a:solidFill>
              <a:srgbClr val="FFC000">
                <a:lumMod val="60000"/>
                <a:lumOff val="40000"/>
              </a:srgbClr>
            </a:solidFill>
            <a:prstDash val="solid"/>
            <a:miter lim="800000"/>
          </a:ln>
          <a:effectLst/>
        </p:spPr>
      </p:cxnSp>
      <p:grpSp>
        <p:nvGrpSpPr>
          <p:cNvPr id="26" name="Grupo 25">
            <a:extLst>
              <a:ext uri="{FF2B5EF4-FFF2-40B4-BE49-F238E27FC236}">
                <a16:creationId xmlns:a16="http://schemas.microsoft.com/office/drawing/2014/main" id="{B1CFBB49-8DF4-4068-81BD-8223BF79B6DC}"/>
              </a:ext>
            </a:extLst>
          </p:cNvPr>
          <p:cNvGrpSpPr/>
          <p:nvPr/>
        </p:nvGrpSpPr>
        <p:grpSpPr>
          <a:xfrm>
            <a:off x="6062344" y="3550959"/>
            <a:ext cx="2520000" cy="360000"/>
            <a:chOff x="5500689" y="731044"/>
            <a:chExt cx="2520000" cy="360000"/>
          </a:xfrm>
        </p:grpSpPr>
        <p:sp>
          <p:nvSpPr>
            <p:cNvPr id="27" name="Proceso 4">
              <a:extLst>
                <a:ext uri="{FF2B5EF4-FFF2-40B4-BE49-F238E27FC236}">
                  <a16:creationId xmlns:a16="http://schemas.microsoft.com/office/drawing/2014/main" id="{11C0C5E7-394D-414F-85F5-9CCF9D979F60}"/>
                </a:ext>
              </a:extLst>
            </p:cNvPr>
            <p:cNvSpPr/>
            <p:nvPr/>
          </p:nvSpPr>
          <p:spPr>
            <a:xfrm>
              <a:off x="5500689" y="731044"/>
              <a:ext cx="2520000" cy="360000"/>
            </a:xfrm>
            <a:prstGeom prst="flowChartProcess">
              <a:avLst/>
            </a:prstGeom>
            <a:solidFill>
              <a:srgbClr val="FFC000">
                <a:lumMod val="20000"/>
                <a:lumOff val="80000"/>
              </a:srgbClr>
            </a:solidFill>
            <a:ln w="12700" cap="flat" cmpd="sng" algn="ctr">
              <a:solidFill>
                <a:srgbClr val="FFC000">
                  <a:lumMod val="60000"/>
                  <a:lumOff val="4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25000" noProof="0">
                <a:ln>
                  <a:noFill/>
                </a:ln>
                <a:solidFill>
                  <a:sysClr val="windowText" lastClr="000000"/>
                </a:solidFill>
                <a:effectLst/>
                <a:uLnTx/>
                <a:uFillTx/>
                <a:latin typeface="Calibri" panose="020F0502020204030204"/>
                <a:ea typeface="+mn-ea"/>
                <a:cs typeface="+mn-cs"/>
              </a:endParaRPr>
            </a:p>
          </p:txBody>
        </p:sp>
        <p:pic>
          <p:nvPicPr>
            <p:cNvPr id="28" name="Imagen 27">
              <a:extLst>
                <a:ext uri="{FF2B5EF4-FFF2-40B4-BE49-F238E27FC236}">
                  <a16:creationId xmlns:a16="http://schemas.microsoft.com/office/drawing/2014/main" id="{C3EB88FC-6960-461C-BFAE-9B96CC18F16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075" y="828675"/>
              <a:ext cx="1743075" cy="18097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Conector angular 23">
            <a:extLst>
              <a:ext uri="{FF2B5EF4-FFF2-40B4-BE49-F238E27FC236}">
                <a16:creationId xmlns:a16="http://schemas.microsoft.com/office/drawing/2014/main" id="{BB53DEC9-2EFB-47F1-9643-6D0AB0AFC020}"/>
              </a:ext>
            </a:extLst>
          </p:cNvPr>
          <p:cNvCxnSpPr/>
          <p:nvPr/>
        </p:nvCxnSpPr>
        <p:spPr>
          <a:xfrm rot="16200000" flipH="1">
            <a:off x="4457915" y="3312533"/>
            <a:ext cx="228169" cy="4764"/>
          </a:xfrm>
          <a:prstGeom prst="bentConnector3">
            <a:avLst/>
          </a:prstGeom>
          <a:noFill/>
          <a:ln w="6350" cap="flat" cmpd="sng" algn="ctr">
            <a:solidFill>
              <a:srgbClr val="FFC000"/>
            </a:solidFill>
            <a:prstDash val="solid"/>
            <a:miter lim="800000"/>
          </a:ln>
          <a:effectLst/>
        </p:spPr>
      </p:cxnSp>
    </p:spTree>
    <p:extLst>
      <p:ext uri="{BB962C8B-B14F-4D97-AF65-F5344CB8AC3E}">
        <p14:creationId xmlns:p14="http://schemas.microsoft.com/office/powerpoint/2010/main" val="22682367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69701</TotalTime>
  <Words>4003</Words>
  <Application>Microsoft Office PowerPoint</Application>
  <PresentationFormat>Presentación en pantalla (4:3)</PresentationFormat>
  <Paragraphs>404</Paragraphs>
  <Slides>55</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62" baseType="lpstr">
      <vt:lpstr>Arial</vt:lpstr>
      <vt:lpstr>Calibri</vt:lpstr>
      <vt:lpstr>Cambria Math</vt:lpstr>
      <vt:lpstr>Symbol</vt:lpstr>
      <vt:lpstr>Times New Roman</vt:lpstr>
      <vt:lpstr>Tema de Office</vt:lpstr>
      <vt:lpstr>Hoja de cálculo de Microsoft Excel</vt:lpstr>
      <vt:lpstr>Fondo de Estabilización de Precios del Azúcar  Septiembre 11 de 2017</vt:lpstr>
      <vt:lpstr>Agenda</vt:lpstr>
      <vt:lpstr> Estructura del Mercado Azucarero</vt:lpstr>
      <vt:lpstr> Estructura de Mercados del FEPA</vt:lpstr>
      <vt:lpstr> Estructura del Mercado Azucarero</vt:lpstr>
      <vt:lpstr> Estructura de Mercados del FEPA</vt:lpstr>
      <vt:lpstr>Funcionamiento</vt:lpstr>
      <vt:lpstr>Funcionamiento</vt:lpstr>
      <vt:lpstr>Funcionamiento</vt:lpstr>
      <vt:lpstr>Funcionamiento</vt:lpstr>
      <vt:lpstr>Funcionamiento</vt:lpstr>
      <vt:lpstr>Operaciones de estabilización</vt:lpstr>
      <vt:lpstr>Operaciones de estabilización</vt:lpstr>
      <vt:lpstr>1. Cálculo del Factor de Ponderación Z</vt:lpstr>
      <vt:lpstr>1. Cálculo del Factor de Ponderación Z</vt:lpstr>
      <vt:lpstr>1. Cálculo del Factor de Ponderación Z                Datos</vt:lpstr>
      <vt:lpstr>1.1 Cálculo del Factor de Ponderación Z – Régimen Temporal</vt:lpstr>
      <vt:lpstr>1.2 Cálculo del Factor de Ponderación Z – Régimen Regular</vt:lpstr>
      <vt:lpstr>Presentación de PowerPoint</vt:lpstr>
      <vt:lpstr>A. Indicadores de Precios de Mercado</vt:lpstr>
      <vt:lpstr>1. Estructura del mercado</vt:lpstr>
      <vt:lpstr>Presentación de PowerPoint</vt:lpstr>
      <vt:lpstr>Indicadores de precio del mercado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 Cálculo del Factor de Ajuste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 Cálculo de las cesiones/compensaciones</vt:lpstr>
      <vt:lpstr>6. Cálculo de las cesiones/compensaciones</vt:lpstr>
      <vt:lpstr>6. Cálculo de las cesiones/compensaciones con ajuste para gastos de funcionamiento</vt:lpstr>
      <vt:lpstr>Ejemplo con alcohol</vt:lpstr>
      <vt:lpstr>Presentación de PowerPoint</vt:lpstr>
      <vt:lpstr>Presentación de PowerPoint</vt:lpstr>
      <vt:lpstr>Presentación de PowerPoint</vt:lpstr>
      <vt:lpstr>Presentación de PowerPoint</vt:lpstr>
      <vt:lpstr>Presentación de PowerPoint</vt:lpstr>
      <vt:lpstr>Presentación de PowerPoint</vt:lpstr>
      <vt:lpstr>Funcionamiento</vt:lpstr>
      <vt:lpstr>Funcionamiento</vt:lpstr>
      <vt:lpstr>Gracias</vt:lpstr>
    </vt:vector>
  </TitlesOfParts>
  <Company>ASOCAÑA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Aspectos Varios Sobre el Fondo de Estabilización de Precios del Azúcar  Diciembre 28 de 2011</dc:title>
  <dc:creator>Jorge Rebolledo</dc:creator>
  <cp:lastModifiedBy>Jorge Ernesto Rebolledo</cp:lastModifiedBy>
  <cp:revision>526</cp:revision>
  <cp:lastPrinted>2017-09-07T14:53:37Z</cp:lastPrinted>
  <dcterms:created xsi:type="dcterms:W3CDTF">2011-12-27T15:54:20Z</dcterms:created>
  <dcterms:modified xsi:type="dcterms:W3CDTF">2017-09-12T19:31:13Z</dcterms:modified>
</cp:coreProperties>
</file>